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7" d="100"/>
          <a:sy n="67" d="100"/>
        </p:scale>
        <p:origin x="64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10" Type="http://schemas.openxmlformats.org/officeDocument/2006/relationships/customXml" Target="../customXml/item4.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59C7C-F44F-4B11-A22A-1691DB7B74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EDC7BC8-207F-4E8D-A882-AB680906D0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A046FA9-216A-49B6-99A5-ECE35A1A216A}"/>
              </a:ext>
            </a:extLst>
          </p:cNvPr>
          <p:cNvSpPr>
            <a:spLocks noGrp="1"/>
          </p:cNvSpPr>
          <p:nvPr>
            <p:ph type="dt" sz="half" idx="10"/>
          </p:nvPr>
        </p:nvSpPr>
        <p:spPr/>
        <p:txBody>
          <a:bodyPr/>
          <a:lstStyle/>
          <a:p>
            <a:fld id="{010C9A0D-AC8B-46A8-891B-59D8952E6E88}" type="datetimeFigureOut">
              <a:rPr lang="en-GB" smtClean="0"/>
              <a:t>19/10/2021</a:t>
            </a:fld>
            <a:endParaRPr lang="en-GB"/>
          </a:p>
        </p:txBody>
      </p:sp>
      <p:sp>
        <p:nvSpPr>
          <p:cNvPr id="5" name="Footer Placeholder 4">
            <a:extLst>
              <a:ext uri="{FF2B5EF4-FFF2-40B4-BE49-F238E27FC236}">
                <a16:creationId xmlns:a16="http://schemas.microsoft.com/office/drawing/2014/main" id="{7345C190-F9C2-4E7D-BBC9-FEB0B54DEB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2BB156-E81E-454A-8530-3EAFE4746510}"/>
              </a:ext>
            </a:extLst>
          </p:cNvPr>
          <p:cNvSpPr>
            <a:spLocks noGrp="1"/>
          </p:cNvSpPr>
          <p:nvPr>
            <p:ph type="sldNum" sz="quarter" idx="12"/>
          </p:nvPr>
        </p:nvSpPr>
        <p:spPr/>
        <p:txBody>
          <a:bodyPr/>
          <a:lstStyle/>
          <a:p>
            <a:fld id="{6E087B66-C2D8-4A0B-A5DF-1E6993029354}" type="slidenum">
              <a:rPr lang="en-GB" smtClean="0"/>
              <a:t>‹#›</a:t>
            </a:fld>
            <a:endParaRPr lang="en-GB"/>
          </a:p>
        </p:txBody>
      </p:sp>
    </p:spTree>
    <p:extLst>
      <p:ext uri="{BB962C8B-B14F-4D97-AF65-F5344CB8AC3E}">
        <p14:creationId xmlns:p14="http://schemas.microsoft.com/office/powerpoint/2010/main" val="240544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C6430-6E66-46EA-A2FC-FFFB9628B44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A9F62D-3A8E-4274-8AFC-9D39A9B321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74FF41-6D7F-404D-8092-72F15C29A9C3}"/>
              </a:ext>
            </a:extLst>
          </p:cNvPr>
          <p:cNvSpPr>
            <a:spLocks noGrp="1"/>
          </p:cNvSpPr>
          <p:nvPr>
            <p:ph type="dt" sz="half" idx="10"/>
          </p:nvPr>
        </p:nvSpPr>
        <p:spPr/>
        <p:txBody>
          <a:bodyPr/>
          <a:lstStyle/>
          <a:p>
            <a:fld id="{010C9A0D-AC8B-46A8-891B-59D8952E6E88}" type="datetimeFigureOut">
              <a:rPr lang="en-GB" smtClean="0"/>
              <a:t>19/10/2021</a:t>
            </a:fld>
            <a:endParaRPr lang="en-GB"/>
          </a:p>
        </p:txBody>
      </p:sp>
      <p:sp>
        <p:nvSpPr>
          <p:cNvPr id="5" name="Footer Placeholder 4">
            <a:extLst>
              <a:ext uri="{FF2B5EF4-FFF2-40B4-BE49-F238E27FC236}">
                <a16:creationId xmlns:a16="http://schemas.microsoft.com/office/drawing/2014/main" id="{D1BFE943-1ADC-4005-A321-2BA7544786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1F740B-6737-49E0-95F5-70CAC4A03949}"/>
              </a:ext>
            </a:extLst>
          </p:cNvPr>
          <p:cNvSpPr>
            <a:spLocks noGrp="1"/>
          </p:cNvSpPr>
          <p:nvPr>
            <p:ph type="sldNum" sz="quarter" idx="12"/>
          </p:nvPr>
        </p:nvSpPr>
        <p:spPr/>
        <p:txBody>
          <a:bodyPr/>
          <a:lstStyle/>
          <a:p>
            <a:fld id="{6E087B66-C2D8-4A0B-A5DF-1E6993029354}" type="slidenum">
              <a:rPr lang="en-GB" smtClean="0"/>
              <a:t>‹#›</a:t>
            </a:fld>
            <a:endParaRPr lang="en-GB"/>
          </a:p>
        </p:txBody>
      </p:sp>
    </p:spTree>
    <p:extLst>
      <p:ext uri="{BB962C8B-B14F-4D97-AF65-F5344CB8AC3E}">
        <p14:creationId xmlns:p14="http://schemas.microsoft.com/office/powerpoint/2010/main" val="1405089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26F4F3-A8A8-4339-977E-1E2334A41F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EA9D2D-16B1-4613-9590-9D3432A2E7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31A308-AACD-421A-B681-AC58CB7BAAA4}"/>
              </a:ext>
            </a:extLst>
          </p:cNvPr>
          <p:cNvSpPr>
            <a:spLocks noGrp="1"/>
          </p:cNvSpPr>
          <p:nvPr>
            <p:ph type="dt" sz="half" idx="10"/>
          </p:nvPr>
        </p:nvSpPr>
        <p:spPr/>
        <p:txBody>
          <a:bodyPr/>
          <a:lstStyle/>
          <a:p>
            <a:fld id="{010C9A0D-AC8B-46A8-891B-59D8952E6E88}" type="datetimeFigureOut">
              <a:rPr lang="en-GB" smtClean="0"/>
              <a:t>19/10/2021</a:t>
            </a:fld>
            <a:endParaRPr lang="en-GB"/>
          </a:p>
        </p:txBody>
      </p:sp>
      <p:sp>
        <p:nvSpPr>
          <p:cNvPr id="5" name="Footer Placeholder 4">
            <a:extLst>
              <a:ext uri="{FF2B5EF4-FFF2-40B4-BE49-F238E27FC236}">
                <a16:creationId xmlns:a16="http://schemas.microsoft.com/office/drawing/2014/main" id="{887B3A0E-6FC7-4D63-8F09-87F546C3E5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209E7C-D076-48B9-8E75-8F9C73920016}"/>
              </a:ext>
            </a:extLst>
          </p:cNvPr>
          <p:cNvSpPr>
            <a:spLocks noGrp="1"/>
          </p:cNvSpPr>
          <p:nvPr>
            <p:ph type="sldNum" sz="quarter" idx="12"/>
          </p:nvPr>
        </p:nvSpPr>
        <p:spPr/>
        <p:txBody>
          <a:bodyPr/>
          <a:lstStyle/>
          <a:p>
            <a:fld id="{6E087B66-C2D8-4A0B-A5DF-1E6993029354}" type="slidenum">
              <a:rPr lang="en-GB" smtClean="0"/>
              <a:t>‹#›</a:t>
            </a:fld>
            <a:endParaRPr lang="en-GB"/>
          </a:p>
        </p:txBody>
      </p:sp>
    </p:spTree>
    <p:extLst>
      <p:ext uri="{BB962C8B-B14F-4D97-AF65-F5344CB8AC3E}">
        <p14:creationId xmlns:p14="http://schemas.microsoft.com/office/powerpoint/2010/main" val="4164738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17227-5CE8-4427-83A0-A90FF70A3B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3E77B4-F72E-4B8B-8B98-41BAB1A0BA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A2BD45-EB6F-407F-A682-33DFF444B068}"/>
              </a:ext>
            </a:extLst>
          </p:cNvPr>
          <p:cNvSpPr>
            <a:spLocks noGrp="1"/>
          </p:cNvSpPr>
          <p:nvPr>
            <p:ph type="dt" sz="half" idx="10"/>
          </p:nvPr>
        </p:nvSpPr>
        <p:spPr/>
        <p:txBody>
          <a:bodyPr/>
          <a:lstStyle/>
          <a:p>
            <a:fld id="{010C9A0D-AC8B-46A8-891B-59D8952E6E88}" type="datetimeFigureOut">
              <a:rPr lang="en-GB" smtClean="0"/>
              <a:t>19/10/2021</a:t>
            </a:fld>
            <a:endParaRPr lang="en-GB"/>
          </a:p>
        </p:txBody>
      </p:sp>
      <p:sp>
        <p:nvSpPr>
          <p:cNvPr id="5" name="Footer Placeholder 4">
            <a:extLst>
              <a:ext uri="{FF2B5EF4-FFF2-40B4-BE49-F238E27FC236}">
                <a16:creationId xmlns:a16="http://schemas.microsoft.com/office/drawing/2014/main" id="{DC0036CE-F333-46ED-8D62-FA91D5EC94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65F006-0572-478C-A7C5-29ADAD6A26D2}"/>
              </a:ext>
            </a:extLst>
          </p:cNvPr>
          <p:cNvSpPr>
            <a:spLocks noGrp="1"/>
          </p:cNvSpPr>
          <p:nvPr>
            <p:ph type="sldNum" sz="quarter" idx="12"/>
          </p:nvPr>
        </p:nvSpPr>
        <p:spPr/>
        <p:txBody>
          <a:bodyPr/>
          <a:lstStyle/>
          <a:p>
            <a:fld id="{6E087B66-C2D8-4A0B-A5DF-1E6993029354}" type="slidenum">
              <a:rPr lang="en-GB" smtClean="0"/>
              <a:t>‹#›</a:t>
            </a:fld>
            <a:endParaRPr lang="en-GB"/>
          </a:p>
        </p:txBody>
      </p:sp>
    </p:spTree>
    <p:extLst>
      <p:ext uri="{BB962C8B-B14F-4D97-AF65-F5344CB8AC3E}">
        <p14:creationId xmlns:p14="http://schemas.microsoft.com/office/powerpoint/2010/main" val="1018429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45A61-1ABF-4393-95BA-3CDAF929CE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6362C34-A507-4AE3-93C8-80DF448C64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406B10-EC21-41DC-BF86-0B0AA60CC20B}"/>
              </a:ext>
            </a:extLst>
          </p:cNvPr>
          <p:cNvSpPr>
            <a:spLocks noGrp="1"/>
          </p:cNvSpPr>
          <p:nvPr>
            <p:ph type="dt" sz="half" idx="10"/>
          </p:nvPr>
        </p:nvSpPr>
        <p:spPr/>
        <p:txBody>
          <a:bodyPr/>
          <a:lstStyle/>
          <a:p>
            <a:fld id="{010C9A0D-AC8B-46A8-891B-59D8952E6E88}" type="datetimeFigureOut">
              <a:rPr lang="en-GB" smtClean="0"/>
              <a:t>19/10/2021</a:t>
            </a:fld>
            <a:endParaRPr lang="en-GB"/>
          </a:p>
        </p:txBody>
      </p:sp>
      <p:sp>
        <p:nvSpPr>
          <p:cNvPr id="5" name="Footer Placeholder 4">
            <a:extLst>
              <a:ext uri="{FF2B5EF4-FFF2-40B4-BE49-F238E27FC236}">
                <a16:creationId xmlns:a16="http://schemas.microsoft.com/office/drawing/2014/main" id="{D980712F-8633-43A4-9B69-F0FC344363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FEED19-9D16-48E8-98BD-D76448A43CAA}"/>
              </a:ext>
            </a:extLst>
          </p:cNvPr>
          <p:cNvSpPr>
            <a:spLocks noGrp="1"/>
          </p:cNvSpPr>
          <p:nvPr>
            <p:ph type="sldNum" sz="quarter" idx="12"/>
          </p:nvPr>
        </p:nvSpPr>
        <p:spPr/>
        <p:txBody>
          <a:bodyPr/>
          <a:lstStyle/>
          <a:p>
            <a:fld id="{6E087B66-C2D8-4A0B-A5DF-1E6993029354}" type="slidenum">
              <a:rPr lang="en-GB" smtClean="0"/>
              <a:t>‹#›</a:t>
            </a:fld>
            <a:endParaRPr lang="en-GB"/>
          </a:p>
        </p:txBody>
      </p:sp>
    </p:spTree>
    <p:extLst>
      <p:ext uri="{BB962C8B-B14F-4D97-AF65-F5344CB8AC3E}">
        <p14:creationId xmlns:p14="http://schemas.microsoft.com/office/powerpoint/2010/main" val="2423067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7A547-1015-4EB8-97E1-0AE4767D67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2E8BA5-D95D-4F77-B7D2-C4D5E44493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3053F3C-59B4-4F23-BD08-653D1536A9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63FA446-DB11-4333-B96B-A3760A57E739}"/>
              </a:ext>
            </a:extLst>
          </p:cNvPr>
          <p:cNvSpPr>
            <a:spLocks noGrp="1"/>
          </p:cNvSpPr>
          <p:nvPr>
            <p:ph type="dt" sz="half" idx="10"/>
          </p:nvPr>
        </p:nvSpPr>
        <p:spPr/>
        <p:txBody>
          <a:bodyPr/>
          <a:lstStyle/>
          <a:p>
            <a:fld id="{010C9A0D-AC8B-46A8-891B-59D8952E6E88}" type="datetimeFigureOut">
              <a:rPr lang="en-GB" smtClean="0"/>
              <a:t>19/10/2021</a:t>
            </a:fld>
            <a:endParaRPr lang="en-GB"/>
          </a:p>
        </p:txBody>
      </p:sp>
      <p:sp>
        <p:nvSpPr>
          <p:cNvPr id="6" name="Footer Placeholder 5">
            <a:extLst>
              <a:ext uri="{FF2B5EF4-FFF2-40B4-BE49-F238E27FC236}">
                <a16:creationId xmlns:a16="http://schemas.microsoft.com/office/drawing/2014/main" id="{6294FAC6-CA82-4A68-BE80-6A4705A799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067DBA-4ECC-4029-B13A-B066AA424567}"/>
              </a:ext>
            </a:extLst>
          </p:cNvPr>
          <p:cNvSpPr>
            <a:spLocks noGrp="1"/>
          </p:cNvSpPr>
          <p:nvPr>
            <p:ph type="sldNum" sz="quarter" idx="12"/>
          </p:nvPr>
        </p:nvSpPr>
        <p:spPr/>
        <p:txBody>
          <a:bodyPr/>
          <a:lstStyle/>
          <a:p>
            <a:fld id="{6E087B66-C2D8-4A0B-A5DF-1E6993029354}" type="slidenum">
              <a:rPr lang="en-GB" smtClean="0"/>
              <a:t>‹#›</a:t>
            </a:fld>
            <a:endParaRPr lang="en-GB"/>
          </a:p>
        </p:txBody>
      </p:sp>
    </p:spTree>
    <p:extLst>
      <p:ext uri="{BB962C8B-B14F-4D97-AF65-F5344CB8AC3E}">
        <p14:creationId xmlns:p14="http://schemas.microsoft.com/office/powerpoint/2010/main" val="2300786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90974-C019-41EE-B3C8-03842B9B83C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8B56AC-59B9-48E7-B0A6-EE36944039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8E7EF1-E9F8-422B-A4A7-76CFAA67D8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A39CE68-7B90-4B25-A006-9E98B218D0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074500-B37E-477F-8A90-4CD84C27CC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AF7B6FB-1EA0-412B-9DAF-842E2F4F9F8A}"/>
              </a:ext>
            </a:extLst>
          </p:cNvPr>
          <p:cNvSpPr>
            <a:spLocks noGrp="1"/>
          </p:cNvSpPr>
          <p:nvPr>
            <p:ph type="dt" sz="half" idx="10"/>
          </p:nvPr>
        </p:nvSpPr>
        <p:spPr/>
        <p:txBody>
          <a:bodyPr/>
          <a:lstStyle/>
          <a:p>
            <a:fld id="{010C9A0D-AC8B-46A8-891B-59D8952E6E88}" type="datetimeFigureOut">
              <a:rPr lang="en-GB" smtClean="0"/>
              <a:t>19/10/2021</a:t>
            </a:fld>
            <a:endParaRPr lang="en-GB"/>
          </a:p>
        </p:txBody>
      </p:sp>
      <p:sp>
        <p:nvSpPr>
          <p:cNvPr id="8" name="Footer Placeholder 7">
            <a:extLst>
              <a:ext uri="{FF2B5EF4-FFF2-40B4-BE49-F238E27FC236}">
                <a16:creationId xmlns:a16="http://schemas.microsoft.com/office/drawing/2014/main" id="{CE45D332-FAC1-46FB-95DF-3D05202E05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6B38CE0-B01D-40C4-9BFD-FFD3AC7CF6FB}"/>
              </a:ext>
            </a:extLst>
          </p:cNvPr>
          <p:cNvSpPr>
            <a:spLocks noGrp="1"/>
          </p:cNvSpPr>
          <p:nvPr>
            <p:ph type="sldNum" sz="quarter" idx="12"/>
          </p:nvPr>
        </p:nvSpPr>
        <p:spPr/>
        <p:txBody>
          <a:bodyPr/>
          <a:lstStyle/>
          <a:p>
            <a:fld id="{6E087B66-C2D8-4A0B-A5DF-1E6993029354}" type="slidenum">
              <a:rPr lang="en-GB" smtClean="0"/>
              <a:t>‹#›</a:t>
            </a:fld>
            <a:endParaRPr lang="en-GB"/>
          </a:p>
        </p:txBody>
      </p:sp>
    </p:spTree>
    <p:extLst>
      <p:ext uri="{BB962C8B-B14F-4D97-AF65-F5344CB8AC3E}">
        <p14:creationId xmlns:p14="http://schemas.microsoft.com/office/powerpoint/2010/main" val="4098460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08697-5212-4372-BA51-6433C0775E6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4564DB4-5D3A-44D0-BE5B-6B2BF042BDE8}"/>
              </a:ext>
            </a:extLst>
          </p:cNvPr>
          <p:cNvSpPr>
            <a:spLocks noGrp="1"/>
          </p:cNvSpPr>
          <p:nvPr>
            <p:ph type="dt" sz="half" idx="10"/>
          </p:nvPr>
        </p:nvSpPr>
        <p:spPr/>
        <p:txBody>
          <a:bodyPr/>
          <a:lstStyle/>
          <a:p>
            <a:fld id="{010C9A0D-AC8B-46A8-891B-59D8952E6E88}" type="datetimeFigureOut">
              <a:rPr lang="en-GB" smtClean="0"/>
              <a:t>19/10/2021</a:t>
            </a:fld>
            <a:endParaRPr lang="en-GB"/>
          </a:p>
        </p:txBody>
      </p:sp>
      <p:sp>
        <p:nvSpPr>
          <p:cNvPr id="4" name="Footer Placeholder 3">
            <a:extLst>
              <a:ext uri="{FF2B5EF4-FFF2-40B4-BE49-F238E27FC236}">
                <a16:creationId xmlns:a16="http://schemas.microsoft.com/office/drawing/2014/main" id="{69AD6F9C-9F2B-40FB-89FF-6C0128833E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22105BA-0B50-4BFD-BD7D-7255B73E8E02}"/>
              </a:ext>
            </a:extLst>
          </p:cNvPr>
          <p:cNvSpPr>
            <a:spLocks noGrp="1"/>
          </p:cNvSpPr>
          <p:nvPr>
            <p:ph type="sldNum" sz="quarter" idx="12"/>
          </p:nvPr>
        </p:nvSpPr>
        <p:spPr/>
        <p:txBody>
          <a:bodyPr/>
          <a:lstStyle/>
          <a:p>
            <a:fld id="{6E087B66-C2D8-4A0B-A5DF-1E6993029354}" type="slidenum">
              <a:rPr lang="en-GB" smtClean="0"/>
              <a:t>‹#›</a:t>
            </a:fld>
            <a:endParaRPr lang="en-GB"/>
          </a:p>
        </p:txBody>
      </p:sp>
    </p:spTree>
    <p:extLst>
      <p:ext uri="{BB962C8B-B14F-4D97-AF65-F5344CB8AC3E}">
        <p14:creationId xmlns:p14="http://schemas.microsoft.com/office/powerpoint/2010/main" val="1527871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43F8EF-5066-4DB1-BC6A-21C4DB4D2F66}"/>
              </a:ext>
            </a:extLst>
          </p:cNvPr>
          <p:cNvSpPr>
            <a:spLocks noGrp="1"/>
          </p:cNvSpPr>
          <p:nvPr>
            <p:ph type="dt" sz="half" idx="10"/>
          </p:nvPr>
        </p:nvSpPr>
        <p:spPr/>
        <p:txBody>
          <a:bodyPr/>
          <a:lstStyle/>
          <a:p>
            <a:fld id="{010C9A0D-AC8B-46A8-891B-59D8952E6E88}" type="datetimeFigureOut">
              <a:rPr lang="en-GB" smtClean="0"/>
              <a:t>19/10/2021</a:t>
            </a:fld>
            <a:endParaRPr lang="en-GB"/>
          </a:p>
        </p:txBody>
      </p:sp>
      <p:sp>
        <p:nvSpPr>
          <p:cNvPr id="3" name="Footer Placeholder 2">
            <a:extLst>
              <a:ext uri="{FF2B5EF4-FFF2-40B4-BE49-F238E27FC236}">
                <a16:creationId xmlns:a16="http://schemas.microsoft.com/office/drawing/2014/main" id="{C9B125A3-8563-4D11-8A9C-5547F3B8BA5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2F1A930-BA77-432D-B04F-FEDE00FE5F11}"/>
              </a:ext>
            </a:extLst>
          </p:cNvPr>
          <p:cNvSpPr>
            <a:spLocks noGrp="1"/>
          </p:cNvSpPr>
          <p:nvPr>
            <p:ph type="sldNum" sz="quarter" idx="12"/>
          </p:nvPr>
        </p:nvSpPr>
        <p:spPr/>
        <p:txBody>
          <a:bodyPr/>
          <a:lstStyle/>
          <a:p>
            <a:fld id="{6E087B66-C2D8-4A0B-A5DF-1E6993029354}" type="slidenum">
              <a:rPr lang="en-GB" smtClean="0"/>
              <a:t>‹#›</a:t>
            </a:fld>
            <a:endParaRPr lang="en-GB"/>
          </a:p>
        </p:txBody>
      </p:sp>
    </p:spTree>
    <p:extLst>
      <p:ext uri="{BB962C8B-B14F-4D97-AF65-F5344CB8AC3E}">
        <p14:creationId xmlns:p14="http://schemas.microsoft.com/office/powerpoint/2010/main" val="4018645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94305-8516-4EC0-BD19-6799996283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68B78F8-59B7-4251-8546-F5B6E5B15F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6C6002B-8C0B-4EC0-B4B6-83852B9695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25DC09-7982-4517-BCE3-68FF5D3F4F2C}"/>
              </a:ext>
            </a:extLst>
          </p:cNvPr>
          <p:cNvSpPr>
            <a:spLocks noGrp="1"/>
          </p:cNvSpPr>
          <p:nvPr>
            <p:ph type="dt" sz="half" idx="10"/>
          </p:nvPr>
        </p:nvSpPr>
        <p:spPr/>
        <p:txBody>
          <a:bodyPr/>
          <a:lstStyle/>
          <a:p>
            <a:fld id="{010C9A0D-AC8B-46A8-891B-59D8952E6E88}" type="datetimeFigureOut">
              <a:rPr lang="en-GB" smtClean="0"/>
              <a:t>19/10/2021</a:t>
            </a:fld>
            <a:endParaRPr lang="en-GB"/>
          </a:p>
        </p:txBody>
      </p:sp>
      <p:sp>
        <p:nvSpPr>
          <p:cNvPr id="6" name="Footer Placeholder 5">
            <a:extLst>
              <a:ext uri="{FF2B5EF4-FFF2-40B4-BE49-F238E27FC236}">
                <a16:creationId xmlns:a16="http://schemas.microsoft.com/office/drawing/2014/main" id="{92225A11-96D9-45AD-AA71-C6AF17358A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DC5E11-C201-4F0A-8029-3E2297DFAA2D}"/>
              </a:ext>
            </a:extLst>
          </p:cNvPr>
          <p:cNvSpPr>
            <a:spLocks noGrp="1"/>
          </p:cNvSpPr>
          <p:nvPr>
            <p:ph type="sldNum" sz="quarter" idx="12"/>
          </p:nvPr>
        </p:nvSpPr>
        <p:spPr/>
        <p:txBody>
          <a:bodyPr/>
          <a:lstStyle/>
          <a:p>
            <a:fld id="{6E087B66-C2D8-4A0B-A5DF-1E6993029354}" type="slidenum">
              <a:rPr lang="en-GB" smtClean="0"/>
              <a:t>‹#›</a:t>
            </a:fld>
            <a:endParaRPr lang="en-GB"/>
          </a:p>
        </p:txBody>
      </p:sp>
    </p:spTree>
    <p:extLst>
      <p:ext uri="{BB962C8B-B14F-4D97-AF65-F5344CB8AC3E}">
        <p14:creationId xmlns:p14="http://schemas.microsoft.com/office/powerpoint/2010/main" val="3599172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3B057-37C6-4DBD-BC6A-CD5C8471E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813F738-2CB4-4C30-B84E-3B63204008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16F95D2-DA59-4020-8212-2495F80881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31014D-6CD4-4AFD-9036-B6EB7497E4F5}"/>
              </a:ext>
            </a:extLst>
          </p:cNvPr>
          <p:cNvSpPr>
            <a:spLocks noGrp="1"/>
          </p:cNvSpPr>
          <p:nvPr>
            <p:ph type="dt" sz="half" idx="10"/>
          </p:nvPr>
        </p:nvSpPr>
        <p:spPr/>
        <p:txBody>
          <a:bodyPr/>
          <a:lstStyle/>
          <a:p>
            <a:fld id="{010C9A0D-AC8B-46A8-891B-59D8952E6E88}" type="datetimeFigureOut">
              <a:rPr lang="en-GB" smtClean="0"/>
              <a:t>19/10/2021</a:t>
            </a:fld>
            <a:endParaRPr lang="en-GB"/>
          </a:p>
        </p:txBody>
      </p:sp>
      <p:sp>
        <p:nvSpPr>
          <p:cNvPr id="6" name="Footer Placeholder 5">
            <a:extLst>
              <a:ext uri="{FF2B5EF4-FFF2-40B4-BE49-F238E27FC236}">
                <a16:creationId xmlns:a16="http://schemas.microsoft.com/office/drawing/2014/main" id="{C2377C69-D5A7-4424-B72F-D9801310C2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77682C-D631-4F3D-B287-C43CE34DBE94}"/>
              </a:ext>
            </a:extLst>
          </p:cNvPr>
          <p:cNvSpPr>
            <a:spLocks noGrp="1"/>
          </p:cNvSpPr>
          <p:nvPr>
            <p:ph type="sldNum" sz="quarter" idx="12"/>
          </p:nvPr>
        </p:nvSpPr>
        <p:spPr/>
        <p:txBody>
          <a:bodyPr/>
          <a:lstStyle/>
          <a:p>
            <a:fld id="{6E087B66-C2D8-4A0B-A5DF-1E6993029354}" type="slidenum">
              <a:rPr lang="en-GB" smtClean="0"/>
              <a:t>‹#›</a:t>
            </a:fld>
            <a:endParaRPr lang="en-GB"/>
          </a:p>
        </p:txBody>
      </p:sp>
    </p:spTree>
    <p:extLst>
      <p:ext uri="{BB962C8B-B14F-4D97-AF65-F5344CB8AC3E}">
        <p14:creationId xmlns:p14="http://schemas.microsoft.com/office/powerpoint/2010/main" val="627549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0CEB67-010B-4910-A5D0-3E6B76CDF4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6DB55A0-D45A-4C95-A87F-EB2B049A19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B885CF-E397-4776-AD38-0132A620A9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C9A0D-AC8B-46A8-891B-59D8952E6E88}" type="datetimeFigureOut">
              <a:rPr lang="en-GB" smtClean="0"/>
              <a:t>19/10/2021</a:t>
            </a:fld>
            <a:endParaRPr lang="en-GB"/>
          </a:p>
        </p:txBody>
      </p:sp>
      <p:sp>
        <p:nvSpPr>
          <p:cNvPr id="5" name="Footer Placeholder 4">
            <a:extLst>
              <a:ext uri="{FF2B5EF4-FFF2-40B4-BE49-F238E27FC236}">
                <a16:creationId xmlns:a16="http://schemas.microsoft.com/office/drawing/2014/main" id="{8DC5A46F-4388-40BE-8A09-7463DA0A46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E0FDC4-16A9-47B7-AD9A-45AB073A75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087B66-C2D8-4A0B-A5DF-1E6993029354}" type="slidenum">
              <a:rPr lang="en-GB" smtClean="0"/>
              <a:t>‹#›</a:t>
            </a:fld>
            <a:endParaRPr lang="en-GB"/>
          </a:p>
        </p:txBody>
      </p:sp>
    </p:spTree>
    <p:extLst>
      <p:ext uri="{BB962C8B-B14F-4D97-AF65-F5344CB8AC3E}">
        <p14:creationId xmlns:p14="http://schemas.microsoft.com/office/powerpoint/2010/main" val="546045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thekahukids.blogspot.com/2016/06/real-life-maths-cruise-ship.html"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163B6-ABEC-490F-AB56-4C7A62C63B50}"/>
              </a:ext>
            </a:extLst>
          </p:cNvPr>
          <p:cNvSpPr>
            <a:spLocks noGrp="1"/>
          </p:cNvSpPr>
          <p:nvPr>
            <p:ph type="ctrTitle"/>
          </p:nvPr>
        </p:nvSpPr>
        <p:spPr>
          <a:xfrm>
            <a:off x="1550174" y="126960"/>
            <a:ext cx="8946376" cy="864481"/>
          </a:xfrm>
          <a:solidFill>
            <a:schemeClr val="accent5">
              <a:lumMod val="20000"/>
              <a:lumOff val="80000"/>
            </a:schemeClr>
          </a:solidFill>
          <a:ln>
            <a:solidFill>
              <a:schemeClr val="accent1"/>
            </a:solidFill>
          </a:ln>
        </p:spPr>
        <p:txBody>
          <a:bodyPr>
            <a:noAutofit/>
          </a:bodyPr>
          <a:lstStyle/>
          <a:p>
            <a:r>
              <a:rPr lang="en-GB" sz="2400" b="1" dirty="0"/>
              <a:t>Virtual Reality Interactive Training for Maritime Crews in Response to Terrorist Attacks on Cruise Ships</a:t>
            </a:r>
            <a:br>
              <a:rPr lang="en-GB" sz="2400" dirty="0"/>
            </a:br>
            <a:r>
              <a:rPr lang="en-GB" sz="1000" dirty="0"/>
              <a:t>Selina Robinson &amp; Dr Amy </a:t>
            </a:r>
            <a:r>
              <a:rPr lang="en-GB" sz="1000" dirty="0" err="1"/>
              <a:t>Meenaghan</a:t>
            </a:r>
            <a:r>
              <a:rPr lang="en-GB" sz="1000" dirty="0"/>
              <a:t>, University of Portsmouth</a:t>
            </a:r>
            <a:endParaRPr lang="en-GB" sz="2400" dirty="0"/>
          </a:p>
        </p:txBody>
      </p:sp>
      <p:sp>
        <p:nvSpPr>
          <p:cNvPr id="6" name="TextBox 5">
            <a:extLst>
              <a:ext uri="{FF2B5EF4-FFF2-40B4-BE49-F238E27FC236}">
                <a16:creationId xmlns:a16="http://schemas.microsoft.com/office/drawing/2014/main" id="{E81EF2CE-1183-4B0F-8041-6592973A9348}"/>
              </a:ext>
            </a:extLst>
          </p:cNvPr>
          <p:cNvSpPr txBox="1"/>
          <p:nvPr/>
        </p:nvSpPr>
        <p:spPr>
          <a:xfrm>
            <a:off x="120075" y="3155691"/>
            <a:ext cx="3875664" cy="3580467"/>
          </a:xfrm>
          <a:prstGeom prst="rect">
            <a:avLst/>
          </a:prstGeom>
          <a:solidFill>
            <a:schemeClr val="accent5">
              <a:lumMod val="20000"/>
              <a:lumOff val="80000"/>
            </a:schemeClr>
          </a:solidFill>
          <a:ln>
            <a:solidFill>
              <a:schemeClr val="tx2"/>
            </a:solidFill>
          </a:ln>
        </p:spPr>
        <p:txBody>
          <a:bodyPr wrap="square" rtlCol="0">
            <a:spAutoFit/>
          </a:bodyPr>
          <a:lstStyle/>
          <a:p>
            <a:pPr algn="ctr"/>
            <a:r>
              <a:rPr lang="en-GB" sz="1000" b="1" dirty="0"/>
              <a:t>Background</a:t>
            </a:r>
          </a:p>
          <a:p>
            <a:pPr>
              <a:spcAft>
                <a:spcPts val="800"/>
              </a:spcAft>
            </a:pPr>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Despite increasing concern from policymakers and maritime security experts regarding the risk of terrorist attacks on maritime vessels (e.g. Trelawny, 2013), research within this domain remains somewhat neglected. To date, such attacks have been mercifully rare. Nonetheless, the potential for significant casualties and loss of life, particularly when considering ‘soft’ targets such as cruise liners and passenger ferries, indicate the need for robust training schedules for captains and crew members (see Bowen et al., 2011).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000" dirty="0">
                <a:solidFill>
                  <a:srgbClr val="000000"/>
                </a:solidFill>
                <a:effectLst/>
                <a:latin typeface="Calibri" panose="020F0502020204030204" pitchFamily="34" charset="0"/>
                <a:ea typeface="Times New Roman" panose="02020603050405020304" pitchFamily="18" charset="0"/>
              </a:rPr>
              <a:t>Research indicates some overlap between piracy and maritime terrorism (e.g. Joubert, 2013), however it is important to understand the inherent differences in motivation and operationalisation of these forms of attack to ensure an accurate assessment of risk, and an appropriate application of security measures. The financial focus of most incidents of piracy means that much of the risk is largely endured by commercial shipping vessels. Conversely, the desire for political gain associated with terrorism puts passenger vessels at increased risk as a result of the anticipated global media response (Joubert, 2013). </a:t>
            </a:r>
            <a:r>
              <a:rPr lang="en-GB" sz="1000" dirty="0">
                <a:solidFill>
                  <a:srgbClr val="000000"/>
                </a:solidFill>
                <a:latin typeface="Calibri" panose="020F0502020204030204" pitchFamily="34" charset="0"/>
              </a:rPr>
              <a:t>Current training provision in relation to crew member response to a terrorist incident on a passenger vessel is limited, and in the opinion of experts in the field, outdated and ineffective. This project aims to address this gap in understanding and provision. </a:t>
            </a:r>
            <a:endParaRPr lang="en-GB" sz="1000" dirty="0"/>
          </a:p>
        </p:txBody>
      </p:sp>
      <p:sp>
        <p:nvSpPr>
          <p:cNvPr id="7" name="TextBox 6">
            <a:extLst>
              <a:ext uri="{FF2B5EF4-FFF2-40B4-BE49-F238E27FC236}">
                <a16:creationId xmlns:a16="http://schemas.microsoft.com/office/drawing/2014/main" id="{5737CEF3-2983-4396-A8E2-6B4CE36737D1}"/>
              </a:ext>
            </a:extLst>
          </p:cNvPr>
          <p:cNvSpPr txBox="1"/>
          <p:nvPr/>
        </p:nvSpPr>
        <p:spPr>
          <a:xfrm>
            <a:off x="120074" y="1145452"/>
            <a:ext cx="3875664" cy="1938992"/>
          </a:xfrm>
          <a:prstGeom prst="rect">
            <a:avLst/>
          </a:prstGeom>
          <a:solidFill>
            <a:schemeClr val="accent5">
              <a:lumMod val="20000"/>
              <a:lumOff val="80000"/>
            </a:schemeClr>
          </a:solidFill>
          <a:ln>
            <a:solidFill>
              <a:schemeClr val="tx2"/>
            </a:solidFill>
          </a:ln>
        </p:spPr>
        <p:txBody>
          <a:bodyPr wrap="square" rtlCol="0">
            <a:spAutoFit/>
          </a:bodyPr>
          <a:lstStyle/>
          <a:p>
            <a:pPr algn="ctr"/>
            <a:r>
              <a:rPr lang="en-GB" sz="1000" b="1" dirty="0"/>
              <a:t>Aims and Objectives</a:t>
            </a:r>
          </a:p>
          <a:p>
            <a:r>
              <a:rPr lang="en-GB" sz="1000" b="1" dirty="0"/>
              <a:t>Aim: </a:t>
            </a:r>
            <a:r>
              <a:rPr lang="en-GB" sz="1000" dirty="0"/>
              <a:t>To create an informed and effective training package, presented in </a:t>
            </a:r>
            <a:r>
              <a:rPr lang="en-GB" sz="1000"/>
              <a:t>Virtual Reality (VR), </a:t>
            </a:r>
            <a:r>
              <a:rPr lang="en-GB" sz="1000" dirty="0"/>
              <a:t>to improve the response to potential terrorist </a:t>
            </a:r>
            <a:r>
              <a:rPr lang="en-GB" sz="1000"/>
              <a:t>threat on board </a:t>
            </a:r>
            <a:r>
              <a:rPr lang="en-GB" sz="1000" dirty="0"/>
              <a:t>passenger vessels. </a:t>
            </a:r>
          </a:p>
          <a:p>
            <a:r>
              <a:rPr lang="en-GB" sz="1000" b="1" dirty="0"/>
              <a:t>Objectives: </a:t>
            </a:r>
          </a:p>
          <a:p>
            <a:r>
              <a:rPr lang="en-GB" sz="1000" dirty="0"/>
              <a:t>1)</a:t>
            </a:r>
            <a:r>
              <a:rPr lang="en-GB" sz="1000" b="1" dirty="0"/>
              <a:t> </a:t>
            </a:r>
            <a:r>
              <a:rPr lang="en-GB" sz="1000" dirty="0"/>
              <a:t>Conduct a comprehensive literature review to guide understanding of potential threat.</a:t>
            </a:r>
          </a:p>
          <a:p>
            <a:r>
              <a:rPr lang="en-GB" sz="1000" dirty="0"/>
              <a:t>2) Engage in discussion with industry, security and governmental representatives to inform development of an evidence-based training package </a:t>
            </a:r>
          </a:p>
          <a:p>
            <a:r>
              <a:rPr lang="en-GB" sz="1000" dirty="0"/>
              <a:t>3) Produce, test and refine training package through collaborative training with Ship Masters, Security Personnel and Crew members. </a:t>
            </a:r>
            <a:endParaRPr lang="en-GB" sz="1000" b="1" dirty="0"/>
          </a:p>
        </p:txBody>
      </p:sp>
      <p:sp>
        <p:nvSpPr>
          <p:cNvPr id="8" name="TextBox 7">
            <a:extLst>
              <a:ext uri="{FF2B5EF4-FFF2-40B4-BE49-F238E27FC236}">
                <a16:creationId xmlns:a16="http://schemas.microsoft.com/office/drawing/2014/main" id="{D80425D5-8301-44A1-AD87-9220634DF202}"/>
              </a:ext>
            </a:extLst>
          </p:cNvPr>
          <p:cNvSpPr txBox="1"/>
          <p:nvPr/>
        </p:nvSpPr>
        <p:spPr>
          <a:xfrm>
            <a:off x="4851664" y="1161674"/>
            <a:ext cx="3446371" cy="4247317"/>
          </a:xfrm>
          <a:prstGeom prst="rect">
            <a:avLst/>
          </a:prstGeom>
          <a:solidFill>
            <a:schemeClr val="accent5">
              <a:lumMod val="20000"/>
              <a:lumOff val="80000"/>
            </a:schemeClr>
          </a:solidFill>
          <a:ln>
            <a:solidFill>
              <a:schemeClr val="tx2"/>
            </a:solidFill>
          </a:ln>
        </p:spPr>
        <p:txBody>
          <a:bodyPr wrap="square" rtlCol="0">
            <a:spAutoFit/>
          </a:bodyPr>
          <a:lstStyle/>
          <a:p>
            <a:pPr algn="ctr"/>
            <a:r>
              <a:rPr lang="en-GB" sz="1000" b="1" dirty="0"/>
              <a:t>Virtual Reality (VR) as a training tool</a:t>
            </a:r>
          </a:p>
          <a:p>
            <a:r>
              <a:rPr lang="en-GB" sz="1000" dirty="0"/>
              <a:t>While the use of simulated environments have been demonstrated to be effective in facilitating the development of intuitive, implicit and functional knowledge (</a:t>
            </a:r>
            <a:r>
              <a:rPr lang="en-GB" sz="1000" dirty="0" err="1"/>
              <a:t>Swaak</a:t>
            </a:r>
            <a:r>
              <a:rPr lang="en-GB" sz="1000" dirty="0"/>
              <a:t> et al., 1998), useability issues (such as cumbersome headsets and the experience of cybersickness; Costello, 1993) slowed the uptake of immersive environments as training tools on a wide scale. Recent rapid technological development, plus a reduction in associated costs, mean that VR is now being considered as a viable and effective tool within the domains of education and training. Simulated environments show great potential for allowing demonstration of learning objectives, repeated practice of practical skills, and ongoing and responsive feedback and feedforward (Gibson et al., 2009). The benefits are particularly great when applied to learning tasks that involve hard to replicate or risky scenarios (Hopewell, 2008). Equally, the immersive nature of the VR experience increases learner engagement, improving the transfer of knowledge and skill acquisition to the real world (Witmer &amp; Singer, 1998).</a:t>
            </a:r>
          </a:p>
          <a:p>
            <a:endParaRPr lang="en-GB" sz="1000" dirty="0"/>
          </a:p>
          <a:p>
            <a:r>
              <a:rPr lang="en-GB" sz="1000" dirty="0"/>
              <a:t>VR was chosen as a suitable medium for the presentation of the training package in development, as, alongside the benefits noted above, the Cruise Ship Industry has been greatly impacted by the Covid-19 pandemic. As such, the provision of a financially viable training tool that can be accessed remotely and during flexible working hours is key for uptake on a wide scale.</a:t>
            </a:r>
            <a:endParaRPr lang="en-GB" sz="1000" b="1" dirty="0"/>
          </a:p>
        </p:txBody>
      </p:sp>
      <p:sp>
        <p:nvSpPr>
          <p:cNvPr id="9" name="TextBox 8">
            <a:extLst>
              <a:ext uri="{FF2B5EF4-FFF2-40B4-BE49-F238E27FC236}">
                <a16:creationId xmlns:a16="http://schemas.microsoft.com/office/drawing/2014/main" id="{904E355C-54BA-467E-BBFC-A6D6AEFF935C}"/>
              </a:ext>
            </a:extLst>
          </p:cNvPr>
          <p:cNvSpPr txBox="1"/>
          <p:nvPr/>
        </p:nvSpPr>
        <p:spPr>
          <a:xfrm>
            <a:off x="9024846" y="1091023"/>
            <a:ext cx="3047079" cy="5632311"/>
          </a:xfrm>
          <a:prstGeom prst="rect">
            <a:avLst/>
          </a:prstGeom>
          <a:solidFill>
            <a:schemeClr val="accent5">
              <a:lumMod val="20000"/>
              <a:lumOff val="80000"/>
            </a:schemeClr>
          </a:solidFill>
          <a:ln>
            <a:solidFill>
              <a:schemeClr val="tx2"/>
            </a:solidFill>
          </a:ln>
        </p:spPr>
        <p:txBody>
          <a:bodyPr wrap="square" rtlCol="0">
            <a:spAutoFit/>
          </a:bodyPr>
          <a:lstStyle/>
          <a:p>
            <a:pPr algn="ctr"/>
            <a:r>
              <a:rPr lang="en-GB" sz="1000" b="1" dirty="0"/>
              <a:t>Progress to date</a:t>
            </a:r>
          </a:p>
          <a:p>
            <a:r>
              <a:rPr lang="en-GB" sz="1000" dirty="0"/>
              <a:t>This project is part of a wider portfolio of teaching, training and research resources being developed by the University of Portsmouth’s Virtual Crime Lab (VCL), based in the School of Criminology and Criminal Justice (SJJC). The VCL promotes and develops VR, AR and 360 imaging tools. The Maritime Security Project aims to demonstrate the capacity for refining cognitive and decision-making processes using VR. </a:t>
            </a:r>
          </a:p>
          <a:p>
            <a:endParaRPr lang="en-GB" sz="1000" dirty="0"/>
          </a:p>
          <a:p>
            <a:pPr marL="228600" indent="-228600">
              <a:buAutoNum type="arabicParenR"/>
            </a:pPr>
            <a:r>
              <a:rPr lang="en-GB" sz="1000" dirty="0"/>
              <a:t>VR 360-video images , 3D photogrammetry capture and 360 capture of the bridge of one passenger ferry and one cruise liner. These have been converted into simulated environments that can be viewed on a laptop screen or HMD (Head Mounted Device).</a:t>
            </a:r>
          </a:p>
          <a:p>
            <a:pPr marL="228600" indent="-228600">
              <a:buAutoNum type="arabicParenR"/>
            </a:pPr>
            <a:r>
              <a:rPr lang="en-GB" sz="1000" dirty="0"/>
              <a:t>Drone images have been taken to further inform and assess risk of attack and to support implementation of VR.</a:t>
            </a:r>
          </a:p>
          <a:p>
            <a:pPr marL="228600" indent="-228600">
              <a:buAutoNum type="arabicParenR"/>
            </a:pPr>
            <a:r>
              <a:rPr lang="en-GB" sz="1000" dirty="0"/>
              <a:t>Interviews have been conducted with relevant personnel from the Maritime Industry (including cruise line MDs, ship masters and crew, security personnel, representatives from relevant governmental organisations and the police) to assess risk and current response.</a:t>
            </a:r>
          </a:p>
          <a:p>
            <a:pPr marL="228600" indent="-228600">
              <a:buAutoNum type="arabicParenR"/>
            </a:pPr>
            <a:r>
              <a:rPr lang="en-GB" sz="1000" dirty="0"/>
              <a:t>Collaborations have been discussed and agreed with key training organisations in the field.</a:t>
            </a:r>
          </a:p>
          <a:p>
            <a:pPr marL="228600" indent="-228600">
              <a:buAutoNum type="arabicParenR"/>
            </a:pPr>
            <a:r>
              <a:rPr lang="en-GB" sz="1000" dirty="0"/>
              <a:t>A thorough review of current guidance from relevant organisations (including the IMO) and training provision from jurisdictions including the UK and the US has been undertaken.</a:t>
            </a:r>
          </a:p>
          <a:p>
            <a:pPr marL="228600" indent="-228600">
              <a:buAutoNum type="arabicParenR"/>
            </a:pPr>
            <a:r>
              <a:rPr lang="en-GB" sz="1000" dirty="0"/>
              <a:t>A series of workshops with interested parties  is underway This, alongside information gathered in 2) and 3) above is being used to create a comprehensive training package.</a:t>
            </a:r>
          </a:p>
        </p:txBody>
      </p:sp>
      <p:sp>
        <p:nvSpPr>
          <p:cNvPr id="11" name="TextBox 10">
            <a:extLst>
              <a:ext uri="{FF2B5EF4-FFF2-40B4-BE49-F238E27FC236}">
                <a16:creationId xmlns:a16="http://schemas.microsoft.com/office/drawing/2014/main" id="{D140E01F-8047-4264-9B04-89A2C0D24896}"/>
              </a:ext>
            </a:extLst>
          </p:cNvPr>
          <p:cNvSpPr txBox="1"/>
          <p:nvPr/>
        </p:nvSpPr>
        <p:spPr>
          <a:xfrm>
            <a:off x="4104218" y="5696326"/>
            <a:ext cx="4812148" cy="1015663"/>
          </a:xfrm>
          <a:prstGeom prst="rect">
            <a:avLst/>
          </a:prstGeom>
          <a:solidFill>
            <a:schemeClr val="accent5">
              <a:lumMod val="20000"/>
              <a:lumOff val="80000"/>
            </a:schemeClr>
          </a:solidFill>
          <a:ln>
            <a:solidFill>
              <a:schemeClr val="tx2"/>
            </a:solidFill>
          </a:ln>
        </p:spPr>
        <p:txBody>
          <a:bodyPr wrap="square" rtlCol="0">
            <a:spAutoFit/>
          </a:bodyPr>
          <a:lstStyle/>
          <a:p>
            <a:pPr algn="ctr"/>
            <a:r>
              <a:rPr lang="en-GB" sz="1000" b="1" dirty="0"/>
              <a:t>Implications</a:t>
            </a:r>
          </a:p>
          <a:p>
            <a:r>
              <a:rPr lang="en-GB" sz="1000" dirty="0"/>
              <a:t>The simulation is designed flexibly to allow for adaptation to different types of vessel and a wider range of threats (e.g. piracy, hijacking, biological attach, cyberattack, suicide bombing and drone attack). This can then be extended to other modes of transport. Future directions for simulation development will be assessed on an ongoing bases in consultation with industry experts.;</a:t>
            </a:r>
          </a:p>
        </p:txBody>
      </p:sp>
      <p:pic>
        <p:nvPicPr>
          <p:cNvPr id="12" name="Google Shape;144;p16">
            <a:extLst>
              <a:ext uri="{FF2B5EF4-FFF2-40B4-BE49-F238E27FC236}">
                <a16:creationId xmlns:a16="http://schemas.microsoft.com/office/drawing/2014/main" id="{8EA3AD00-16CA-491C-B8C8-599C30E11804}"/>
              </a:ext>
            </a:extLst>
          </p:cNvPr>
          <p:cNvPicPr preferRelativeResize="0"/>
          <p:nvPr/>
        </p:nvPicPr>
        <p:blipFill>
          <a:blip r:embed="rId4">
            <a:alphaModFix/>
          </a:blip>
          <a:stretch>
            <a:fillRect/>
          </a:stretch>
        </p:blipFill>
        <p:spPr>
          <a:xfrm>
            <a:off x="10641826" y="134666"/>
            <a:ext cx="1430099" cy="924765"/>
          </a:xfrm>
          <a:prstGeom prst="rect">
            <a:avLst/>
          </a:prstGeom>
          <a:noFill/>
          <a:ln>
            <a:noFill/>
          </a:ln>
        </p:spPr>
      </p:pic>
      <p:pic>
        <p:nvPicPr>
          <p:cNvPr id="16" name="Picture 15" descr="A picture containing vehicle, blue, subway&#10;&#10;Description automatically generated">
            <a:extLst>
              <a:ext uri="{FF2B5EF4-FFF2-40B4-BE49-F238E27FC236}">
                <a16:creationId xmlns:a16="http://schemas.microsoft.com/office/drawing/2014/main" id="{1DC2E236-65C9-44A2-BEE0-4EB142CD0B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075" y="134666"/>
            <a:ext cx="1345036" cy="950761"/>
          </a:xfrm>
          <a:prstGeom prst="rect">
            <a:avLst/>
          </a:prstGeom>
        </p:spPr>
      </p:pic>
      <p:pic>
        <p:nvPicPr>
          <p:cNvPr id="4" name="Picture 3">
            <a:extLst>
              <a:ext uri="{FF2B5EF4-FFF2-40B4-BE49-F238E27FC236}">
                <a16:creationId xmlns:a16="http://schemas.microsoft.com/office/drawing/2014/main" id="{42AB75FE-549E-43A0-85C4-6C6494494E42}"/>
              </a:ext>
            </a:extLst>
          </p:cNvPr>
          <p:cNvPicPr>
            <a:picLocks noChangeAspect="1"/>
          </p:cNvPicPr>
          <p:nvPr/>
        </p:nvPicPr>
        <p:blipFill>
          <a:blip r:embed="rId6"/>
          <a:stretch>
            <a:fillRect/>
          </a:stretch>
        </p:blipFill>
        <p:spPr>
          <a:xfrm>
            <a:off x="4080801" y="1145452"/>
            <a:ext cx="685800" cy="733425"/>
          </a:xfrm>
          <a:prstGeom prst="rect">
            <a:avLst/>
          </a:prstGeom>
        </p:spPr>
      </p:pic>
    </p:spTree>
    <p:extLst>
      <p:ext uri="{BB962C8B-B14F-4D97-AF65-F5344CB8AC3E}">
        <p14:creationId xmlns:p14="http://schemas.microsoft.com/office/powerpoint/2010/main" val="16635378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64723771067743A2A9853BB94F1E6F" ma:contentTypeVersion="26931" ma:contentTypeDescription="Create a new document." ma:contentTypeScope="" ma:versionID="7b9d8410175db065511099e0e5d7e55b">
  <xsd:schema xmlns:xsd="http://www.w3.org/2001/XMLSchema" xmlns:xs="http://www.w3.org/2001/XMLSchema" xmlns:p="http://schemas.microsoft.com/office/2006/metadata/properties" xmlns:ns2="8befa8e6-0c44-4bfe-9779-8d7a84fb3175" xmlns:ns3="5cfb0c12-4f04-4a26-8907-38a41bc9b0b3" targetNamespace="http://schemas.microsoft.com/office/2006/metadata/properties" ma:root="true" ma:fieldsID="88cec8b120a2ae0f2155c2b393eb2710" ns2:_="" ns3:_="">
    <xsd:import namespace="8befa8e6-0c44-4bfe-9779-8d7a84fb3175"/>
    <xsd:import namespace="5cfb0c12-4f04-4a26-8907-38a41bc9b0b3"/>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efa8e6-0c44-4bfe-9779-8d7a84fb317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cfb0c12-4f04-4a26-8907-38a41bc9b0b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8befa8e6-0c44-4bfe-9779-8d7a84fb3175">ZNTPA22U26M5-454112514-1850</_dlc_DocId>
    <_dlc_DocIdUrl xmlns="8befa8e6-0c44-4bfe-9779-8d7a84fb3175">
      <Url>https://cranfield.sharepoint.com/sites/CDSShare/_layouts/15/DocIdRedir.aspx?ID=ZNTPA22U26M5-454112514-1850</Url>
      <Description>ZNTPA22U26M5-454112514-1850</Description>
    </_dlc_DocIdUrl>
  </documentManagement>
</p:properties>
</file>

<file path=customXml/itemProps1.xml><?xml version="1.0" encoding="utf-8"?>
<ds:datastoreItem xmlns:ds="http://schemas.openxmlformats.org/officeDocument/2006/customXml" ds:itemID="{B54CD47D-6185-4692-9954-3D26E0420E6B}"/>
</file>

<file path=customXml/itemProps2.xml><?xml version="1.0" encoding="utf-8"?>
<ds:datastoreItem xmlns:ds="http://schemas.openxmlformats.org/officeDocument/2006/customXml" ds:itemID="{F4DC092D-71DC-487D-8619-06AD6A4782D2}"/>
</file>

<file path=customXml/itemProps3.xml><?xml version="1.0" encoding="utf-8"?>
<ds:datastoreItem xmlns:ds="http://schemas.openxmlformats.org/officeDocument/2006/customXml" ds:itemID="{20492C26-1F4D-49E7-B75D-5167C52504AA}"/>
</file>

<file path=customXml/itemProps4.xml><?xml version="1.0" encoding="utf-8"?>
<ds:datastoreItem xmlns:ds="http://schemas.openxmlformats.org/officeDocument/2006/customXml" ds:itemID="{787051B2-C95A-46BD-80F8-100358267EDB}"/>
</file>

<file path=docProps/app.xml><?xml version="1.0" encoding="utf-8"?>
<Properties xmlns="http://schemas.openxmlformats.org/officeDocument/2006/extended-properties" xmlns:vt="http://schemas.openxmlformats.org/officeDocument/2006/docPropsVTypes">
  <TotalTime>112</TotalTime>
  <Words>942</Words>
  <Application>Microsoft Office PowerPoint</Application>
  <PresentationFormat>Widescreen</PresentationFormat>
  <Paragraphs>25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Virtual Reality Interactive Training for Maritime Crews in Response to Terrorist Attacks on Cruise Ships Selina Robinson &amp; Dr Amy Meenaghan, University of Portsmouth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Reality Interactive Training for Maritime Crews in Response to Terrorist Attacks on Cruise Ships Selina Robinson, Dr Amy Meenaghan, Dr Tom Garner, University of Portsmouth</dc:title>
  <dc:creator>Amy Warbrick</dc:creator>
  <cp:lastModifiedBy>Amy Warbrick</cp:lastModifiedBy>
  <cp:revision>6</cp:revision>
  <dcterms:created xsi:type="dcterms:W3CDTF">2021-08-26T09:18:54Z</dcterms:created>
  <dcterms:modified xsi:type="dcterms:W3CDTF">2021-10-19T19:29:34Z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0x0101007A64723771067743A2A9853BB94F1E6F</vt:lpwstr>
  </property>
  <property fmtid="{D5CDD505-2E9C-101B-9397-08002B2CF9AE}" pid="3" name="_dlc_DocIdItemGuid">
    <vt:lpwstr>a5dc49cf-53b1-4de7-8ef0-e0b6cdc5cf82</vt:lpwstr>
  </property>
</Properties>
</file>