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9"/>
  </p:notesMasterIdLst>
  <p:handoutMasterIdLst>
    <p:handoutMasterId r:id="rId10"/>
  </p:handoutMasterIdLst>
  <p:sldIdLst>
    <p:sldId id="268" r:id="rId7"/>
    <p:sldId id="267" r:id="rId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76F"/>
    <a:srgbClr val="384A50"/>
    <a:srgbClr val="DD7A0F"/>
    <a:srgbClr val="0C406D"/>
    <a:srgbClr val="2F444E"/>
    <a:srgbClr val="354248"/>
    <a:srgbClr val="091932"/>
    <a:srgbClr val="344248"/>
    <a:srgbClr val="0099C4"/>
    <a:srgbClr val="63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0" autoAdjust="0"/>
    <p:restoredTop sz="86295"/>
  </p:normalViewPr>
  <p:slideViewPr>
    <p:cSldViewPr>
      <p:cViewPr varScale="1">
        <p:scale>
          <a:sx n="98" d="100"/>
          <a:sy n="98" d="100"/>
        </p:scale>
        <p:origin x="1984" y="192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07/12/2020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0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16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75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0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4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31840" y="6309320"/>
            <a:ext cx="3384376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853294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7"/>
            <a:ext cx="5022558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1412777"/>
            <a:ext cx="8532949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914546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16287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5"/>
            <a:ext cx="3401616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404665"/>
            <a:ext cx="8532949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404665"/>
            <a:ext cx="8532484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05526" y="404662"/>
            <a:ext cx="6642738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879812" y="6309320"/>
            <a:ext cx="3384376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r="22419"/>
          <a:stretch/>
        </p:blipFill>
        <p:spPr>
          <a:xfrm>
            <a:off x="0" y="0"/>
            <a:ext cx="9144000" cy="6865885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22419"/>
          <a:stretch/>
        </p:blipFill>
        <p:spPr>
          <a:xfrm>
            <a:off x="0" y="0"/>
            <a:ext cx="9144000" cy="6865884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9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0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52405" cy="6858000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r="22349"/>
          <a:stretch/>
        </p:blipFill>
        <p:spPr>
          <a:xfrm>
            <a:off x="0" y="0"/>
            <a:ext cx="9152405" cy="6865884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38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r="22418"/>
          <a:stretch/>
        </p:blipFill>
        <p:spPr>
          <a:xfrm>
            <a:off x="-1" y="0"/>
            <a:ext cx="9144001" cy="6865884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35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r="22419"/>
          <a:stretch/>
        </p:blipFill>
        <p:spPr>
          <a:xfrm>
            <a:off x="0" y="0"/>
            <a:ext cx="9144000" cy="6865884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30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r="22419"/>
          <a:stretch/>
        </p:blipFill>
        <p:spPr>
          <a:xfrm>
            <a:off x="0" y="0"/>
            <a:ext cx="9144000" cy="6865884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7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77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5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25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7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1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8000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6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44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1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Amy </a:t>
            </a:r>
            <a:r>
              <a:rPr lang="en-US" dirty="0" err="1"/>
              <a:t>Ertan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07679" y="3933056"/>
            <a:ext cx="4318399" cy="648072"/>
          </a:xfrm>
        </p:spPr>
        <p:txBody>
          <a:bodyPr/>
          <a:lstStyle/>
          <a:p>
            <a:r>
              <a:rPr lang="en-US" dirty="0"/>
              <a:t>Royal Holloway University London</a:t>
            </a:r>
          </a:p>
        </p:txBody>
      </p:sp>
    </p:spTree>
    <p:extLst>
      <p:ext uri="{BB962C8B-B14F-4D97-AF65-F5344CB8AC3E}">
        <p14:creationId xmlns:p14="http://schemas.microsoft.com/office/powerpoint/2010/main" val="281587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87"/>
          <p:cNvSpPr txBox="1"/>
          <p:nvPr/>
        </p:nvSpPr>
        <p:spPr>
          <a:xfrm>
            <a:off x="395536" y="188640"/>
            <a:ext cx="6435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n w="13462">
                  <a:noFill/>
                  <a:prstDash val="solid"/>
                </a:ln>
                <a:solidFill>
                  <a:srgbClr val="27376F"/>
                </a:solidFill>
                <a:effectLst>
                  <a:outerShdw dist="38100" sx="1000" sy="1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Security Implications of </a:t>
            </a:r>
            <a:br>
              <a:rPr lang="en-GB" sz="3000" dirty="0">
                <a:ln w="13462">
                  <a:noFill/>
                  <a:prstDash val="solid"/>
                </a:ln>
                <a:solidFill>
                  <a:srgbClr val="27376F"/>
                </a:solidFill>
                <a:effectLst>
                  <a:outerShdw dist="38100" sx="1000" sy="1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ln w="13462">
                  <a:noFill/>
                  <a:prstDash val="solid"/>
                </a:ln>
                <a:solidFill>
                  <a:srgbClr val="27376F"/>
                </a:solidFill>
                <a:effectLst>
                  <a:outerShdw dist="38100" sx="1000" sy="1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AI-enabled Technology in the Military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93" y="425525"/>
            <a:ext cx="1569519" cy="2145866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C0F82A4-1E19-E941-85F6-050141CDA17B}"/>
              </a:ext>
            </a:extLst>
          </p:cNvPr>
          <p:cNvGrpSpPr/>
          <p:nvPr/>
        </p:nvGrpSpPr>
        <p:grpSpPr>
          <a:xfrm>
            <a:off x="7368914" y="1340768"/>
            <a:ext cx="1078800" cy="1800200"/>
            <a:chOff x="4788024" y="2492896"/>
            <a:chExt cx="1078800" cy="1800200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A7C9AA57-DE5A-A844-BB44-CCF0CD154C18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ABDCA339-5001-AC4F-A85B-768B0DB07AAE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D70BAEB5-CDFB-BE40-AED2-478D73A62570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48AC628-7C20-F540-B9F7-1A146693B6E5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A47D8EF-66F3-5746-A946-B5CEAF1D3F19}"/>
              </a:ext>
            </a:extLst>
          </p:cNvPr>
          <p:cNvGrpSpPr/>
          <p:nvPr/>
        </p:nvGrpSpPr>
        <p:grpSpPr>
          <a:xfrm>
            <a:off x="7381632" y="1340868"/>
            <a:ext cx="1078800" cy="1800100"/>
            <a:chOff x="4788024" y="2492896"/>
            <a:chExt cx="1078800" cy="1800200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DA2A990-5992-024F-9B10-31ADAD6146BD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3A83C62-FF94-F74E-B0D6-0DA274E212D9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AF28E1B6-28F7-0E4A-869D-4799DF06923F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6A6CE474-A411-B145-AF7C-3AAB4CD9D553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1F41478-BB69-254E-9915-4F1AC2BA99B7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64CF7DB-33EC-744B-9836-539429AE3C1A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53C6133D-5F58-104D-8F2A-A40E64B83F44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767C9887-6386-1645-A7DF-53D5C5DDA137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DD20E57-A157-D541-9EBE-6C1500381F34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3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1F29BF3-ECB6-2148-88DD-DC7CFFE66B3D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8A37F9DC-9EE3-414C-8A9B-317B8FC9C17F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E958997B-687B-9D48-8705-6711E8702756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8B95051A-CDF5-E348-9B01-991983891237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A802311-C22F-6346-AB58-BA35EFC90345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4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A408613-6985-D846-949F-77780A722EB6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274479CB-FC70-D44D-B1AC-52452CD0D7F8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6A2A87C6-900B-D04C-8652-02C35248FEE4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C516287A-271A-3C4D-8454-4F48642737D1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7B23F97C-06E1-C843-8985-505FD23FB53C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5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9E44F1B-A7A8-9148-8D19-D24752563125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4F86BA71-AFE3-5540-8907-9326577CF9DD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37257E43-40B9-C349-90AD-DC1F15A191AC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10D6776-0289-0F43-B83B-2C9FAD53562E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957D797-04B7-1F40-A7A7-5EEC910AC46B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6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18A6948-1181-0D40-AA7D-37F8500DF865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9754C44-5312-3D42-96BF-3D6630A4ACA1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B409F508-3915-C443-9028-AE6B198F0FB6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8734FD2-6895-6244-9E8C-7230A331E332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3A0CEB31-13A6-5940-8EB2-D1846B4D1ADD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7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436FCEE-04BE-F94A-BCD0-9B20F7E411BA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4D18BDC-5472-0F4E-8719-F4964EB16B2D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27816A1A-8B5B-3C44-815D-100E2F6DBF26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06305AD1-8C7C-B340-B4BE-929A5C71CCAA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AE48C789-413B-A34E-A44F-CA69691927FE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8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8577AED-A5B9-E440-ACC1-822E6DE5CADB}"/>
              </a:ext>
            </a:extLst>
          </p:cNvPr>
          <p:cNvGrpSpPr/>
          <p:nvPr/>
        </p:nvGrpSpPr>
        <p:grpSpPr>
          <a:xfrm>
            <a:off x="7380312" y="1340768"/>
            <a:ext cx="1078800" cy="1800100"/>
            <a:chOff x="4788024" y="2492896"/>
            <a:chExt cx="1078800" cy="1800200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06E7085D-4C98-8F4A-841F-B5D249A29C5C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8C3B6569-B19B-C34C-BB8D-FFC941DE2F4B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AF24B968-1217-D842-8598-5BEC9B29000B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A60913DA-6568-BB4E-9F2A-58295C1B9707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9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219F327-DE4E-7743-BE39-452A6CB407E7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AD4B055-AC1C-7348-BDD6-0C875FBD9AC9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65FA0C3A-8360-854C-BEEB-0375A98D1DC0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7BDF19E-4BB6-254A-BF44-78B45D1CE56C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5B081096-B1D7-2E40-AA9A-D7D60D3596C0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10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6E76891-ECB0-B142-9854-C2CDDEEA893E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1290E6E3-4CF7-B14D-A450-BA33397170FC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D9C10F08-1339-2B4E-A748-56CB59D9F978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B5115603-8B02-B24D-BB9F-D2A4588F4636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9D4F352D-978B-8746-9D34-6D0857A3EFD3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11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246D31B-0322-D742-8983-9EAC2A6ACF40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71E3EA7-71B0-DC42-9A20-F07DB6C95FC9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C0AD4A64-96B4-CF4B-9303-2FCAE2C66E6B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337C23E1-2E12-F149-8D0F-1F07C4719B19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F1B00B2C-AD36-E74C-B91B-8D9C380EB23D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12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3AE58E6-5419-E944-92D4-56E186B9041F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634A37A-8F66-C542-815E-92FD28867695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88888F79-7A92-DB47-8219-A585A1E20C2F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3D7ADD6F-9160-8D45-B2BC-2AEA73DF42A7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DCE7151-A0CD-8747-9567-C773ACCE68E0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13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066F24D-B629-604E-8C4A-218093A32A37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569067A-DAD9-4546-9732-77F5D983AA65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A4123EBB-91C7-9F4B-A12E-C1F4FEC9C003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50D168A7-EBFC-DF4E-9E74-EE0CCC48A004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60F447B2-FAA5-1A4C-A52A-1B8D380DC5F1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14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B2F266B-2A5C-BD4D-83F5-7F74F827ABD2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D924F13-6F05-0441-A3F5-B467111DCD81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7980F84E-E22F-9140-BCD8-582EFC3AF322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E5EAEE2-A8FD-8843-B106-6DBEDBF73D37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888AF977-A2BB-F448-8CEB-B48F79768637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15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D469B7F-2567-1D4A-9936-5B2D6B8A6337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F9496D73-22A5-0742-8BCF-1AEBC4C29CF3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B7942180-FD26-CA4E-94F6-911C91644995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AFA8F07E-0232-EF4D-B1EF-B77337FD0630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2FC95E5-54CF-9745-9E42-BA9A4D5B9FC2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16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704B273-4B23-1B49-AC0B-B0137B0EDCC3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0747AA5-DA93-C044-8EF6-B28E86EAC457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B03965F5-6875-5C4E-9E5F-E37AF22C3918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103186B7-D160-5549-BCE3-1FF6196EB22A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F8E1FC3E-098F-BD4E-81B6-5D25BE97B9C4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17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6B8C1AF-36D9-D74B-A4CE-0C497B5B093E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59AA3C6-C3BB-664B-BFDF-2E79148FF0FE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8F6C2228-283D-6F4C-A8A7-F63FD5A155D3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76900BF-B456-5843-8755-E51198F020EE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BFFFC51-857B-A846-9137-D9CC12E6C6D4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18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D34A0B3D-5C68-8546-8B9F-7DFF3F9BA30B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97856193-65FC-0642-976A-C9A29B25AC65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984179D0-359E-194A-A505-BD8D58C3B81E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3CBC2608-BBB6-C048-B5CF-CB6921DD6FE2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445CF21-F028-C248-BA6B-8048C0D13E86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19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6C22169-C9C5-D34A-9284-A3079C8AC3F4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A23F9521-1F55-C740-8BD7-D74A86F9CF8A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850DCDF6-9F6D-6841-9CF0-513C5599FD16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CC62A2F3-6AA4-814D-8221-C50912260A23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86B8923A-DA03-304B-9111-3865D79E4FC9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20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08903A2-EC29-DB47-9371-B494DFFCE72B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4C68B184-1B88-EF4D-81DF-1AE2990EF450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6AD8BF0A-0B1A-2A42-878D-4446FDB263E8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EB127BB9-CAAD-2747-A902-276A963F638D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91098C5-4B11-294F-A12F-3ED47AE333FE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21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DB6F95D-1ECD-AA45-A2C3-9565781AEE9B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7C068149-B9D5-FA49-A8BD-A8F703D93937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6FF6B150-0443-5647-9844-016EAB6CE3CD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BB470DC7-C53B-A84E-A683-60EF8B912755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0AE7FC16-FD6C-194A-A057-DEB4006C6036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22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F4B6F732-9FCB-C248-839B-E02A8DEAD55B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7411C6C2-F6ED-D94C-9FA0-E090135BB29E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DC26BF19-FB28-5543-880E-135B05A36201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089CFA1E-9967-D94E-A8D4-5814DA7A082D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95B8283E-FE74-9E49-8DDD-3606184B426F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23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5A6FDEC-7DC2-DA41-91AD-ADF034B2B70E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BADCFA74-C2A2-C94A-A871-EB180399513D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8DC10519-9971-B54E-8BD5-F4B338337460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555034FF-BCB6-3941-B178-0C80F7E78C21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5F40DB48-E799-4940-9448-203B11D39D19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24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CFF9571-B10C-704B-9476-08735478C412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7D29E2AF-7D8B-864B-B4B9-0AECBE24E747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9364BFA-A6FF-2E4D-B86F-C76BCCC577B6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BCB19978-9ABC-CB4F-B556-9E56118AD30A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C0EB4DC-8E63-0142-BD94-4BC9D5F342FE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25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6784D5C5-7F75-6A49-A9D7-614DA1BAC63A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C92319D0-EA02-1B41-BE3D-347D7686194E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DEF77AE1-09EA-CF4A-BC85-CFF666EDD631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ED704F10-E4F4-C141-9F15-543267B95382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F600728B-AE3E-E649-9D9D-A212EF50919A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26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19B56100-BD32-8E45-AEA9-923064C3C770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94467E54-0CCB-714C-86DE-B1CB357C7497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9E52C85A-DA55-C44F-B36F-2DC110C9F83A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A71E7A6A-FC26-364B-AB5F-337AAD894BF3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2CA78834-E276-E948-B1AD-F97FAD8964FE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27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C041D88-159F-D84F-AFB8-309D2A067751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F89A12C2-BC0E-EC44-A9EE-4A9527CC89FE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8B7F3E00-5AA2-5C49-B20A-87238ED293CB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5EE3620A-1706-124A-9759-BC0229E57EAE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7C094367-F77D-9F4E-8622-2C408FD060AD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28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DF820EF5-C30F-2640-8F30-CAD37D5837E1}"/>
              </a:ext>
            </a:extLst>
          </p:cNvPr>
          <p:cNvGrpSpPr/>
          <p:nvPr/>
        </p:nvGrpSpPr>
        <p:grpSpPr>
          <a:xfrm>
            <a:off x="7381632" y="1340768"/>
            <a:ext cx="1078800" cy="1800100"/>
            <a:chOff x="4788024" y="2492896"/>
            <a:chExt cx="1078800" cy="1800200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EBC0564E-2CEE-F046-B187-5F96982E7E3B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F8F89FD3-D664-BE4F-A358-65F6B5870229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A0198228-D4AA-1D4D-8922-23F5F561FD22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33BB6C94-149C-6845-8377-EDB919A4D9FE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29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490460C-B026-9243-A558-FD3BB338D461}"/>
              </a:ext>
            </a:extLst>
          </p:cNvPr>
          <p:cNvGrpSpPr/>
          <p:nvPr/>
        </p:nvGrpSpPr>
        <p:grpSpPr>
          <a:xfrm>
            <a:off x="7381632" y="1340768"/>
            <a:ext cx="1078800" cy="1800200"/>
            <a:chOff x="4788024" y="2492896"/>
            <a:chExt cx="1078800" cy="1800200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1EAA8BB9-C8F7-3A48-8A67-5C4E016759E4}"/>
                </a:ext>
              </a:extLst>
            </p:cNvPr>
            <p:cNvGrpSpPr/>
            <p:nvPr/>
          </p:nvGrpSpPr>
          <p:grpSpPr>
            <a:xfrm>
              <a:off x="4896136" y="2492896"/>
              <a:ext cx="900000" cy="903042"/>
              <a:chOff x="4876104" y="2489951"/>
              <a:chExt cx="900000" cy="90304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99990B43-4C86-A442-BD55-AC540FC97EEF}"/>
                  </a:ext>
                </a:extLst>
              </p:cNvPr>
              <p:cNvSpPr/>
              <p:nvPr/>
            </p:nvSpPr>
            <p:spPr>
              <a:xfrm>
                <a:off x="4876104" y="2489951"/>
                <a:ext cx="900000" cy="9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9DBA1046-62B4-0C48-8B9E-AF64AD4D0539}"/>
                  </a:ext>
                </a:extLst>
              </p:cNvPr>
              <p:cNvSpPr txBox="1"/>
              <p:nvPr/>
            </p:nvSpPr>
            <p:spPr>
              <a:xfrm>
                <a:off x="5034643" y="3085216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secs</a:t>
                </a:r>
              </a:p>
            </p:txBody>
          </p:sp>
        </p:grp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8470A41-182D-4749-899D-F2BE489F474A}"/>
                </a:ext>
              </a:extLst>
            </p:cNvPr>
            <p:cNvSpPr txBox="1"/>
            <p:nvPr/>
          </p:nvSpPr>
          <p:spPr>
            <a:xfrm>
              <a:off x="4788024" y="2600325"/>
              <a:ext cx="107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 Black" charset="0"/>
                  <a:ea typeface="Arial Black" charset="0"/>
                  <a:cs typeface="Arial Black" charset="0"/>
                </a:rPr>
                <a:t>30</a:t>
              </a:r>
            </a:p>
            <a:p>
              <a:pPr algn="ctr"/>
              <a:br>
                <a:rPr lang="en-US" sz="4400" dirty="0">
                  <a:latin typeface="Arial Black" charset="0"/>
                  <a:ea typeface="Arial Black" charset="0"/>
                  <a:cs typeface="Arial Black" charset="0"/>
                </a:rPr>
              </a:br>
              <a:endParaRPr lang="en-US" sz="2000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FA7F865-F697-BD49-87F8-270A86510093}"/>
              </a:ext>
            </a:extLst>
          </p:cNvPr>
          <p:cNvGrpSpPr/>
          <p:nvPr/>
        </p:nvGrpSpPr>
        <p:grpSpPr>
          <a:xfrm>
            <a:off x="7381632" y="1304761"/>
            <a:ext cx="1078800" cy="1908215"/>
            <a:chOff x="1765008" y="1880825"/>
            <a:chExt cx="1078800" cy="1908215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F63FF49-2065-2A44-A30A-0A1C34CD68D6}"/>
                </a:ext>
              </a:extLst>
            </p:cNvPr>
            <p:cNvSpPr/>
            <p:nvPr/>
          </p:nvSpPr>
          <p:spPr>
            <a:xfrm>
              <a:off x="1851768" y="1913887"/>
              <a:ext cx="900000" cy="9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67B3555-6338-624D-8BA8-C32A35834CFE}"/>
                </a:ext>
              </a:extLst>
            </p:cNvPr>
            <p:cNvGrpSpPr/>
            <p:nvPr/>
          </p:nvGrpSpPr>
          <p:grpSpPr>
            <a:xfrm>
              <a:off x="1765008" y="1880825"/>
              <a:ext cx="1078800" cy="1908215"/>
              <a:chOff x="1765008" y="1196752"/>
              <a:chExt cx="1078800" cy="1908215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AE601509-4837-F347-BA16-C58339C9106C}"/>
                  </a:ext>
                </a:extLst>
              </p:cNvPr>
              <p:cNvSpPr txBox="1"/>
              <p:nvPr/>
            </p:nvSpPr>
            <p:spPr>
              <a:xfrm>
                <a:off x="2010307" y="1825079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mins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37908D6E-FFDB-214C-912C-1C3ECC1AE6F9}"/>
                  </a:ext>
                </a:extLst>
              </p:cNvPr>
              <p:cNvSpPr txBox="1"/>
              <p:nvPr/>
            </p:nvSpPr>
            <p:spPr>
              <a:xfrm>
                <a:off x="1765008" y="1196752"/>
                <a:ext cx="107880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Arial Black" charset="0"/>
                    <a:ea typeface="Arial Black" charset="0"/>
                    <a:cs typeface="Arial Black" charset="0"/>
                  </a:rPr>
                  <a:t>1</a:t>
                </a:r>
              </a:p>
              <a:p>
                <a:pPr algn="ctr"/>
                <a:br>
                  <a:rPr lang="en-US" sz="4400" dirty="0">
                    <a:latin typeface="Arial Black" charset="0"/>
                    <a:ea typeface="Arial Black" charset="0"/>
                    <a:cs typeface="Arial Black" charset="0"/>
                  </a:rPr>
                </a:br>
                <a:endParaRPr lang="en-US" sz="2000" dirty="0">
                  <a:latin typeface="Arial Black" charset="0"/>
                  <a:ea typeface="Arial Black" charset="0"/>
                  <a:cs typeface="Arial Black" charset="0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5EE5CCA-B238-844A-A50E-7C1ADFE3F360}"/>
              </a:ext>
            </a:extLst>
          </p:cNvPr>
          <p:cNvGrpSpPr/>
          <p:nvPr/>
        </p:nvGrpSpPr>
        <p:grpSpPr>
          <a:xfrm>
            <a:off x="7381632" y="1304761"/>
            <a:ext cx="1078800" cy="1908215"/>
            <a:chOff x="1765008" y="1880825"/>
            <a:chExt cx="1078800" cy="1908215"/>
          </a:xfrm>
        </p:grpSpPr>
        <p:sp>
          <p:nvSpPr>
            <p:cNvPr id="26" name="Oval 25"/>
            <p:cNvSpPr/>
            <p:nvPr/>
          </p:nvSpPr>
          <p:spPr>
            <a:xfrm>
              <a:off x="1851768" y="1913887"/>
              <a:ext cx="900000" cy="9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7A493E0-32AC-564C-8D8D-9A7A46B8196B}"/>
                </a:ext>
              </a:extLst>
            </p:cNvPr>
            <p:cNvGrpSpPr/>
            <p:nvPr/>
          </p:nvGrpSpPr>
          <p:grpSpPr>
            <a:xfrm>
              <a:off x="1765008" y="1880825"/>
              <a:ext cx="1078800" cy="1908215"/>
              <a:chOff x="1765008" y="1196752"/>
              <a:chExt cx="1078800" cy="190821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010307" y="1825079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mins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65008" y="1196752"/>
                <a:ext cx="107880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Arial Black" charset="0"/>
                    <a:ea typeface="Arial Black" charset="0"/>
                    <a:cs typeface="Arial Black" charset="0"/>
                  </a:rPr>
                  <a:t>2</a:t>
                </a:r>
              </a:p>
              <a:p>
                <a:pPr algn="ctr"/>
                <a:br>
                  <a:rPr lang="en-US" sz="4400" dirty="0">
                    <a:latin typeface="Arial Black" charset="0"/>
                    <a:ea typeface="Arial Black" charset="0"/>
                    <a:cs typeface="Arial Black" charset="0"/>
                  </a:rPr>
                </a:br>
                <a:endParaRPr lang="en-US" sz="2000" dirty="0">
                  <a:latin typeface="Arial Black" charset="0"/>
                  <a:ea typeface="Arial Black" charset="0"/>
                  <a:cs typeface="Arial Black" charset="0"/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7EC21AB-A4F7-9241-A96E-6E4F5A9CE8BD}"/>
              </a:ext>
            </a:extLst>
          </p:cNvPr>
          <p:cNvGrpSpPr/>
          <p:nvPr/>
        </p:nvGrpSpPr>
        <p:grpSpPr>
          <a:xfrm>
            <a:off x="7381632" y="1304761"/>
            <a:ext cx="1078800" cy="1908215"/>
            <a:chOff x="1765008" y="1880825"/>
            <a:chExt cx="1078800" cy="1908215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1393A50-506B-514C-9A02-D13148ECA513}"/>
                </a:ext>
              </a:extLst>
            </p:cNvPr>
            <p:cNvSpPr/>
            <p:nvPr/>
          </p:nvSpPr>
          <p:spPr>
            <a:xfrm>
              <a:off x="1851768" y="1913887"/>
              <a:ext cx="900000" cy="9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65DA361-1D63-EF4B-8AD5-21632FF1EF6F}"/>
                </a:ext>
              </a:extLst>
            </p:cNvPr>
            <p:cNvGrpSpPr/>
            <p:nvPr/>
          </p:nvGrpSpPr>
          <p:grpSpPr>
            <a:xfrm>
              <a:off x="1765008" y="1880825"/>
              <a:ext cx="1078800" cy="1908215"/>
              <a:chOff x="1765008" y="1196752"/>
              <a:chExt cx="1078800" cy="1908215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8B7CFD5-923C-0344-B61F-4CCDAC7C5A11}"/>
                  </a:ext>
                </a:extLst>
              </p:cNvPr>
              <p:cNvSpPr txBox="1"/>
              <p:nvPr/>
            </p:nvSpPr>
            <p:spPr>
              <a:xfrm>
                <a:off x="2010307" y="1825079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mins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8B57F428-3729-4B4D-BEDA-ABD40A7BCD78}"/>
                  </a:ext>
                </a:extLst>
              </p:cNvPr>
              <p:cNvSpPr txBox="1"/>
              <p:nvPr/>
            </p:nvSpPr>
            <p:spPr>
              <a:xfrm>
                <a:off x="1765008" y="1196752"/>
                <a:ext cx="107880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Arial Black" charset="0"/>
                    <a:ea typeface="Arial Black" charset="0"/>
                    <a:cs typeface="Arial Black" charset="0"/>
                  </a:rPr>
                  <a:t>3</a:t>
                </a:r>
              </a:p>
              <a:p>
                <a:pPr algn="ctr"/>
                <a:br>
                  <a:rPr lang="en-US" sz="4400" dirty="0">
                    <a:latin typeface="Arial Black" charset="0"/>
                    <a:ea typeface="Arial Black" charset="0"/>
                    <a:cs typeface="Arial Black" charset="0"/>
                  </a:rPr>
                </a:br>
                <a:endParaRPr lang="en-US" sz="2000" dirty="0">
                  <a:latin typeface="Arial Black" charset="0"/>
                  <a:ea typeface="Arial Black" charset="0"/>
                  <a:cs typeface="Arial Black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156076-1577-104B-8A1B-BD0B58C812D8}"/>
              </a:ext>
            </a:extLst>
          </p:cNvPr>
          <p:cNvGrpSpPr/>
          <p:nvPr/>
        </p:nvGrpSpPr>
        <p:grpSpPr>
          <a:xfrm>
            <a:off x="7487104" y="1340768"/>
            <a:ext cx="901320" cy="989719"/>
            <a:chOff x="4570680" y="1287153"/>
            <a:chExt cx="901320" cy="989719"/>
          </a:xfrm>
        </p:grpSpPr>
        <p:sp>
          <p:nvSpPr>
            <p:cNvPr id="178" name="Oval 177"/>
            <p:cNvSpPr/>
            <p:nvPr/>
          </p:nvSpPr>
          <p:spPr>
            <a:xfrm>
              <a:off x="4570680" y="1287153"/>
              <a:ext cx="900000" cy="9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72000" y="1376872"/>
              <a:ext cx="900000" cy="90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CLICK TO START</a:t>
              </a: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A9F17F9-1951-0640-BA3F-35BAB7A2821A}"/>
              </a:ext>
            </a:extLst>
          </p:cNvPr>
          <p:cNvGrpSpPr/>
          <p:nvPr/>
        </p:nvGrpSpPr>
        <p:grpSpPr>
          <a:xfrm>
            <a:off x="323528" y="1844824"/>
            <a:ext cx="7433904" cy="4303824"/>
            <a:chOff x="323528" y="1844824"/>
            <a:chExt cx="7433904" cy="4303824"/>
          </a:xfrm>
        </p:grpSpPr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5F668AA4-C5CC-C84E-9D0E-7F92CE560784}"/>
                </a:ext>
              </a:extLst>
            </p:cNvPr>
            <p:cNvSpPr txBox="1"/>
            <p:nvPr/>
          </p:nvSpPr>
          <p:spPr>
            <a:xfrm>
              <a:off x="5363636" y="1844824"/>
              <a:ext cx="23937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ova" panose="020B0604020202020204" pitchFamily="34" charset="0"/>
                </a:rPr>
                <a:t>(3) Findings </a:t>
              </a:r>
              <a:br>
                <a:rPr lang="en-GB" sz="2000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ova" panose="020B0604020202020204" pitchFamily="34" charset="0"/>
                </a:rPr>
              </a:br>
              <a:r>
                <a:rPr lang="en-GB" sz="2000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ova" panose="020B0604020202020204" pitchFamily="34" charset="0"/>
                </a:rPr>
                <a:t>to date</a:t>
              </a:r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89400A6-AA23-2E4C-9AC8-B8ABFE353C2B}"/>
                </a:ext>
              </a:extLst>
            </p:cNvPr>
            <p:cNvGrpSpPr/>
            <p:nvPr/>
          </p:nvGrpSpPr>
          <p:grpSpPr>
            <a:xfrm>
              <a:off x="323528" y="1853144"/>
              <a:ext cx="7319368" cy="4295504"/>
              <a:chOff x="323528" y="1853144"/>
              <a:chExt cx="7319368" cy="4295504"/>
            </a:xfrm>
          </p:grpSpPr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01B095A6-30B3-6F4B-8F5C-9139FF102452}"/>
                  </a:ext>
                </a:extLst>
              </p:cNvPr>
              <p:cNvSpPr txBox="1"/>
              <p:nvPr/>
            </p:nvSpPr>
            <p:spPr>
              <a:xfrm>
                <a:off x="2317158" y="5877272"/>
                <a:ext cx="4271066" cy="229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@AmyErtan www.amyertan.com</a:t>
                </a:r>
              </a:p>
            </p:txBody>
          </p:sp>
          <p:pic>
            <p:nvPicPr>
              <p:cNvPr id="357" name="Picture 8">
                <a:extLst>
                  <a:ext uri="{FF2B5EF4-FFF2-40B4-BE49-F238E27FC236}">
                    <a16:creationId xmlns:a16="http://schemas.microsoft.com/office/drawing/2014/main" id="{4BA0A03B-EEF5-8D42-A216-20395C596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085" y="2819768"/>
                <a:ext cx="1646275" cy="919021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10">
                <a:extLst>
                  <a:ext uri="{FF2B5EF4-FFF2-40B4-BE49-F238E27FC236}">
                    <a16:creationId xmlns:a16="http://schemas.microsoft.com/office/drawing/2014/main" id="{C3BE7F15-F729-A542-B6AA-2B2FC5EF2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298" y="4994553"/>
                <a:ext cx="1731396" cy="850721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6" descr="DoD, Congress spar over defense trademark letter">
                <a:extLst>
                  <a:ext uri="{FF2B5EF4-FFF2-40B4-BE49-F238E27FC236}">
                    <a16:creationId xmlns:a16="http://schemas.microsoft.com/office/drawing/2014/main" id="{626CBF84-9019-064A-8491-C799C51F9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846" y="3874421"/>
                <a:ext cx="1085527" cy="1066747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12" descr="Twitter Logo transparent PNG - StickPNG">
                <a:extLst>
                  <a:ext uri="{FF2B5EF4-FFF2-40B4-BE49-F238E27FC236}">
                    <a16:creationId xmlns:a16="http://schemas.microsoft.com/office/drawing/2014/main" id="{14D33D29-23E5-EF46-B81F-88D4FB76AC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975" y="5982783"/>
                <a:ext cx="168785" cy="165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A5D8128B-9032-A74F-84E4-A5BE0C3D562F}"/>
                  </a:ext>
                </a:extLst>
              </p:cNvPr>
              <p:cNvSpPr txBox="1"/>
              <p:nvPr/>
            </p:nvSpPr>
            <p:spPr>
              <a:xfrm>
                <a:off x="3256137" y="1853144"/>
                <a:ext cx="304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 w="0"/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ova" panose="020B0604020202020204" pitchFamily="34" charset="0"/>
                  </a:rPr>
                  <a:t>(2) Exploring </a:t>
                </a:r>
                <a:br>
                  <a:rPr lang="en-GB" sz="2000" i="1" dirty="0">
                    <a:ln w="0"/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ova" panose="020B0604020202020204" pitchFamily="34" charset="0"/>
                  </a:rPr>
                </a:br>
                <a:r>
                  <a:rPr lang="en-GB" sz="2000" i="1" dirty="0">
                    <a:ln w="0"/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ova" panose="020B0604020202020204" pitchFamily="34" charset="0"/>
                  </a:rPr>
                  <a:t>approaches</a:t>
                </a:r>
              </a:p>
            </p:txBody>
          </p:sp>
          <p:sp>
            <p:nvSpPr>
              <p:cNvPr id="362" name="Flowchart: Alternate Process 26">
                <a:extLst>
                  <a:ext uri="{FF2B5EF4-FFF2-40B4-BE49-F238E27FC236}">
                    <a16:creationId xmlns:a16="http://schemas.microsoft.com/office/drawing/2014/main" id="{0B8B8999-B85D-3047-9893-9BF846569B6B}"/>
                  </a:ext>
                </a:extLst>
              </p:cNvPr>
              <p:cNvSpPr/>
              <p:nvPr/>
            </p:nvSpPr>
            <p:spPr>
              <a:xfrm>
                <a:off x="5408924" y="2531801"/>
                <a:ext cx="2233972" cy="3310358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  <a:alpha val="20000"/>
                    </a:schemeClr>
                  </a:gs>
                  <a:gs pos="10000">
                    <a:schemeClr val="accent5">
                      <a:lumMod val="97000"/>
                      <a:lumOff val="3000"/>
                      <a:alpha val="64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3" name="Flowchart: Alternate Process 28">
                <a:extLst>
                  <a:ext uri="{FF2B5EF4-FFF2-40B4-BE49-F238E27FC236}">
                    <a16:creationId xmlns:a16="http://schemas.microsoft.com/office/drawing/2014/main" id="{7CD702F0-8B4F-D048-A084-5F2623E74AC2}"/>
                  </a:ext>
                </a:extLst>
              </p:cNvPr>
              <p:cNvSpPr/>
              <p:nvPr/>
            </p:nvSpPr>
            <p:spPr>
              <a:xfrm>
                <a:off x="323528" y="2531801"/>
                <a:ext cx="2233972" cy="3310358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  <a:alpha val="20000"/>
                    </a:schemeClr>
                  </a:gs>
                  <a:gs pos="10000">
                    <a:schemeClr val="accent5">
                      <a:lumMod val="97000"/>
                      <a:lumOff val="3000"/>
                      <a:alpha val="64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4" name="Picture 14" descr="6.2 Adversarial Examples | Interpretable Machine Learning">
                <a:extLst>
                  <a:ext uri="{FF2B5EF4-FFF2-40B4-BE49-F238E27FC236}">
                    <a16:creationId xmlns:a16="http://schemas.microsoft.com/office/drawing/2014/main" id="{EDBE6860-59B3-D040-AE64-96F0F404D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821" y="2923689"/>
                <a:ext cx="1849387" cy="1149506"/>
              </a:xfrm>
              <a:prstGeom prst="rect">
                <a:avLst/>
              </a:prstGeom>
              <a:noFill/>
              <a:effectLst>
                <a:reflection endPos="0" dist="50800" dir="5400000" sy="-100000" algn="bl" rotWithShape="0"/>
                <a:softEdge rad="254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16" descr="The US, China and the AI arms race: Cutting through the hype - CNET">
                <a:extLst>
                  <a:ext uri="{FF2B5EF4-FFF2-40B4-BE49-F238E27FC236}">
                    <a16:creationId xmlns:a16="http://schemas.microsoft.com/office/drawing/2014/main" id="{8FAE63CC-B279-1F43-A1E7-1106C2387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19" y="4287217"/>
                <a:ext cx="1777309" cy="1164992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0" descr="Species-level networks | Roopnarine's Food Weblog">
                <a:extLst>
                  <a:ext uri="{FF2B5EF4-FFF2-40B4-BE49-F238E27FC236}">
                    <a16:creationId xmlns:a16="http://schemas.microsoft.com/office/drawing/2014/main" id="{40DD30E1-E649-5343-8605-B0FD0BB5F5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7826" y="2892341"/>
                <a:ext cx="946075" cy="61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26" descr="Living in the valley of death with the end zone in sight - Maybe I'm crazy">
                <a:extLst>
                  <a:ext uri="{FF2B5EF4-FFF2-40B4-BE49-F238E27FC236}">
                    <a16:creationId xmlns:a16="http://schemas.microsoft.com/office/drawing/2014/main" id="{614665F0-B6EA-8F49-BEB4-FED92861EB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2360" y="3570620"/>
                <a:ext cx="1808052" cy="994992"/>
              </a:xfrm>
              <a:prstGeom prst="rect">
                <a:avLst/>
              </a:prstGeom>
              <a:noFill/>
              <a:effectLst>
                <a:softEdge rad="762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8" descr="Trump keeps criticizing US allies. Here's how NATO's budget is funded. -  Business Insider">
                <a:extLst>
                  <a:ext uri="{FF2B5EF4-FFF2-40B4-BE49-F238E27FC236}">
                    <a16:creationId xmlns:a16="http://schemas.microsoft.com/office/drawing/2014/main" id="{6605CD9C-0C63-FE43-8BA9-ADA079ACA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5585" y="4636373"/>
                <a:ext cx="1459947" cy="911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566AA007-A1F6-EE4D-B410-6AFE37FB7107}"/>
                  </a:ext>
                </a:extLst>
              </p:cNvPr>
              <p:cNvSpPr txBox="1"/>
              <p:nvPr/>
            </p:nvSpPr>
            <p:spPr>
              <a:xfrm>
                <a:off x="524426" y="1866507"/>
                <a:ext cx="2895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 w="0"/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ova" panose="020B0604020202020204" pitchFamily="34" charset="0"/>
                  </a:rPr>
                  <a:t>(1) So WHAT?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9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6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6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90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S-Marketing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44720FAB-0476-6645-8097-2F8C6764BB95}" vid="{9E7B037A-5969-B44F-BC63-F9A495322680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44720FAB-0476-6645-8097-2F8C6764BB95}" vid="{E5906C0D-A9C8-A543-A70E-F68EF0D511AE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44720FAB-0476-6645-8097-2F8C6764BB95}" vid="{74EBF338-83EA-8545-A10C-D806BB10A1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0" ma:contentTypeDescription="Create a new document." ma:contentTypeScope="" ma:versionID="c1b02ded09ad37d5c4bbdd1a007083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5B3F59-DB64-49BB-8E1D-BB609C3EC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CDS-Marketing-Template-4x3-01</Template>
  <TotalTime>1636</TotalTime>
  <Words>144</Words>
  <Application>Microsoft Macintosh PowerPoint</Application>
  <PresentationFormat>On-screen Show (4:3)</PresentationFormat>
  <Paragraphs>107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Arial Nova</vt:lpstr>
      <vt:lpstr>Calibri</vt:lpstr>
      <vt:lpstr>CDS-Marketing-Template-4x3-01</vt:lpstr>
      <vt:lpstr>No Logo Master</vt:lpstr>
      <vt:lpstr>Coloured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Smith, Mandy</cp:lastModifiedBy>
  <cp:revision>159</cp:revision>
  <cp:lastPrinted>2017-06-27T11:43:23Z</cp:lastPrinted>
  <dcterms:created xsi:type="dcterms:W3CDTF">2016-07-11T10:04:37Z</dcterms:created>
  <dcterms:modified xsi:type="dcterms:W3CDTF">2020-12-07T14:14:33Z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