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058400" cy="7772400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 snapToObjects="1">
      <p:cViewPr varScale="1">
        <p:scale>
          <a:sx n="95" d="100"/>
          <a:sy n="95" d="100"/>
        </p:scale>
        <p:origin x="18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7200" y="3792220"/>
            <a:ext cx="9156700" cy="1960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1950" b="1" spc="0">
                <a:solidFill>
                  <a:srgbClr val="000000"/>
                </a:solidFill>
                <a:latin typeface="Arial Narrow" panose="02020603050405020304" pitchFamily="2"/>
              </a:rPr>
              <a:t>The utility of gait in forensic human identification: an empirical investigation using </a:t>
            </a:r>
            <a:br/>
            <a:r>
              <a:rPr lang="en-US" sz="1950" b="1" spc="0">
                <a:solidFill>
                  <a:srgbClr val="000000"/>
                </a:solidFill>
                <a:latin typeface="Arial Narrow" panose="02020603050405020304" pitchFamily="2"/>
              </a:rPr>
              <a:t>biomechanical and anthropological principles</a:t>
            </a:r>
            <a:r>
              <a:rPr lang="en-US" sz="2150" spc="0">
                <a:solidFill>
                  <a:srgbClr val="000000"/>
                </a:solidFill>
                <a:latin typeface="Arial Narrow" panose="02020603050405020304" pitchFamily="2"/>
              </a:rPr>
              <a:t>. </a:t>
            </a:r>
          </a:p>
          <a:p>
            <a:pPr marL="0" marR="0" indent="0" algn="ctr">
              <a:lnSpc>
                <a:spcPts val="2100"/>
              </a:lnSpc>
              <a:spcBef>
                <a:spcPts val="6165"/>
              </a:spcBef>
              <a:spcAft>
                <a:spcPts val="0"/>
              </a:spcAft>
            </a:pPr>
            <a:r>
              <a:rPr lang="en-US" sz="1850" spc="0">
                <a:solidFill>
                  <a:srgbClr val="000000"/>
                </a:solidFill>
                <a:latin typeface="Arial Narrow" panose="02020603050405020304" pitchFamily="2"/>
              </a:rPr>
              <a:t>Ioana Macoveciuc </a:t>
            </a:r>
          </a:p>
          <a:p>
            <a:pPr marL="0" marR="0" indent="0" algn="ctr">
              <a:lnSpc>
                <a:spcPts val="2100"/>
              </a:lnSpc>
              <a:spcBef>
                <a:spcPts val="100"/>
              </a:spcBef>
              <a:spcAft>
                <a:spcPts val="25"/>
              </a:spcAft>
            </a:pPr>
            <a:r>
              <a:rPr lang="en-US" sz="1850" spc="0">
                <a:solidFill>
                  <a:srgbClr val="000000"/>
                </a:solidFill>
                <a:latin typeface="Arial Narrow" panose="02020603050405020304" pitchFamily="2"/>
              </a:rPr>
              <a:t>Department of Security and Crime Science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0080" y="1595755"/>
            <a:ext cx="4690745" cy="290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Calibri" panose="02020603050405020304" pitchFamily="2"/>
              </a:rPr>
              <a:t>Intraindividual Variability: Upper Body Joints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4025" y="2251710"/>
            <a:ext cx="9156700" cy="366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600200" marR="0" indent="0" algn="l">
              <a:lnSpc>
                <a:spcPts val="2000"/>
              </a:lnSpc>
              <a:spcAft>
                <a:spcPts val="835"/>
              </a:spcAft>
              <a:tabLst>
                <a:tab pos="6217920" algn="l"/>
              </a:tabLst>
            </a:pPr>
            <a:r>
              <a:rPr lang="en-US" sz="1750" b="1" spc="-5">
                <a:solidFill>
                  <a:srgbClr val="000000"/>
                </a:solidFill>
                <a:latin typeface="Arial Narrow" panose="02020603050405020304" pitchFamily="2"/>
              </a:rPr>
              <a:t>A - Shoulder Joint B - Elbow Joint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541020" y="5946140"/>
            <a:ext cx="9156700" cy="238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0">
                <a:solidFill>
                  <a:srgbClr val="000000"/>
                </a:solidFill>
                <a:latin typeface="Arial Narrow" panose="02020603050405020304" pitchFamily="2"/>
              </a:rPr>
              <a:t>Figure 5 – Upper Limb Standard Deviations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0080" y="1595755"/>
            <a:ext cx="4685030" cy="290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Calibri" panose="02020603050405020304" pitchFamily="2"/>
              </a:rPr>
              <a:t>Intraindividual Variability: Lower Body Joints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7200" y="2282190"/>
            <a:ext cx="9156700" cy="3479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97280" marR="0" indent="0" algn="l">
              <a:lnSpc>
                <a:spcPts val="2000"/>
              </a:lnSpc>
              <a:spcAft>
                <a:spcPts val="680"/>
              </a:spcAft>
              <a:tabLst>
                <a:tab pos="4114800" algn="l"/>
                <a:tab pos="7086600" algn="l"/>
              </a:tabLst>
            </a:pPr>
            <a:r>
              <a:rPr lang="en-US" sz="1750" b="1" spc="0">
                <a:solidFill>
                  <a:srgbClr val="000000"/>
                </a:solidFill>
                <a:latin typeface="Arial Narrow" panose="02020603050405020304" pitchFamily="2"/>
              </a:rPr>
              <a:t>A - Hip Joint B - Knee Joint C - Ankle Joint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57200" y="5946140"/>
            <a:ext cx="9156700" cy="238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5">
                <a:solidFill>
                  <a:srgbClr val="000000"/>
                </a:solidFill>
                <a:latin typeface="Arial Narrow" panose="02020603050405020304" pitchFamily="2"/>
              </a:rPr>
              <a:t>Figure 6 – Lower Limb Angular Waveforms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0080" y="1595755"/>
            <a:ext cx="4685030" cy="290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Calibri" panose="02020603050405020304" pitchFamily="2"/>
              </a:rPr>
              <a:t>Intraindividual Variability: Lower Body Joints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7200" y="2282190"/>
            <a:ext cx="9156700" cy="366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97280" marR="0" indent="0" algn="l">
              <a:lnSpc>
                <a:spcPts val="2000"/>
              </a:lnSpc>
              <a:spcAft>
                <a:spcPts val="825"/>
              </a:spcAft>
              <a:tabLst>
                <a:tab pos="4114800" algn="l"/>
                <a:tab pos="7086600" algn="l"/>
              </a:tabLst>
            </a:pPr>
            <a:r>
              <a:rPr lang="en-US" sz="1750" b="1" spc="0">
                <a:solidFill>
                  <a:srgbClr val="000000"/>
                </a:solidFill>
                <a:latin typeface="Arial Narrow" panose="02020603050405020304" pitchFamily="2"/>
              </a:rPr>
              <a:t>A - Hip Joint B - Knee Joint C - Ankle Joint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57200" y="5946140"/>
            <a:ext cx="9156700" cy="238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0">
                <a:solidFill>
                  <a:srgbClr val="000000"/>
                </a:solidFill>
                <a:latin typeface="Arial Narrow" panose="02020603050405020304" pitchFamily="2"/>
              </a:rPr>
              <a:t>Figure 7 – Lower Limb Standard Deviations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2770" y="1584325"/>
            <a:ext cx="1207135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750" b="1" spc="-125">
                <a:solidFill>
                  <a:srgbClr val="FFFFFF"/>
                </a:solidFill>
                <a:latin typeface="Calibri" panose="02020603050405020304" pitchFamily="2"/>
              </a:rPr>
              <a:t>RESULTS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733800" y="2139950"/>
            <a:ext cx="2709545" cy="499745"/>
          </a:xfrm>
          <a:prstGeom prst="rect">
            <a:avLst/>
          </a:prstGeom>
          <a:solidFill>
            <a:srgbClr val="4F80BC"/>
          </a:solidFill>
          <a:ln w="0" cmpd="sng">
            <a:noFill/>
            <a:prstDash val="solid"/>
          </a:ln>
        </p:spPr>
        <p:txBody>
          <a:bodyPr vert="horz" lIns="0" tIns="142240" rIns="0" bIns="0" anchor="t"/>
          <a:lstStyle/>
          <a:p>
            <a:pPr marL="0" marR="0" indent="0" algn="ctr">
              <a:lnSpc>
                <a:spcPts val="1600"/>
              </a:lnSpc>
              <a:spcAft>
                <a:spcPts val="1155"/>
              </a:spcAft>
            </a:pPr>
            <a:r>
              <a:rPr lang="en-US" sz="1400" b="1" spc="0">
                <a:solidFill>
                  <a:srgbClr val="FFFFFF"/>
                </a:solidFill>
                <a:latin typeface="Arial" panose="02020603050405020304" pitchFamily="2"/>
              </a:rPr>
              <a:t>Gait Utility in Identification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398905" y="5086985"/>
            <a:ext cx="1073150" cy="548640"/>
          </a:xfrm>
          <a:prstGeom prst="rect">
            <a:avLst/>
          </a:prstGeom>
          <a:noFill/>
          <a:ln w="21590" cmpd="sng">
            <a:solidFill>
              <a:srgbClr val="000000"/>
            </a:solidFill>
            <a:prstDash val="solid"/>
          </a:ln>
        </p:spPr>
        <p:txBody>
          <a:bodyPr vert="horz" lIns="0" tIns="175260" rIns="0" bIns="0" anchor="t"/>
          <a:lstStyle/>
          <a:p>
            <a:pPr marL="137160" marR="0" indent="0" algn="l">
              <a:lnSpc>
                <a:spcPts val="1200"/>
              </a:lnSpc>
              <a:spcAft>
                <a:spcPts val="1380"/>
              </a:spcAft>
            </a:pPr>
            <a:r>
              <a:rPr lang="en-US" sz="1000" spc="0">
                <a:solidFill>
                  <a:srgbClr val="000000"/>
                </a:solidFill>
                <a:latin typeface="Arial" panose="02020603050405020304" pitchFamily="2"/>
              </a:rPr>
              <a:t>Synchronicity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398905" y="5830570"/>
            <a:ext cx="1073150" cy="546100"/>
          </a:xfrm>
          <a:prstGeom prst="rect">
            <a:avLst/>
          </a:prstGeom>
          <a:noFill/>
          <a:ln w="24130" cmpd="sng">
            <a:solidFill>
              <a:srgbClr val="000000"/>
            </a:solidFill>
            <a:prstDash val="solid"/>
          </a:ln>
        </p:spPr>
        <p:txBody>
          <a:bodyPr vert="horz" lIns="0" tIns="172720" rIns="0" bIns="0" anchor="t"/>
          <a:lstStyle/>
          <a:p>
            <a:pPr marL="137160" marR="0" indent="0" algn="l">
              <a:lnSpc>
                <a:spcPts val="1200"/>
              </a:lnSpc>
              <a:spcAft>
                <a:spcPts val="1355"/>
              </a:spcAft>
            </a:pPr>
            <a:r>
              <a:rPr lang="en-US" sz="1000" spc="0">
                <a:solidFill>
                  <a:srgbClr val="000000"/>
                </a:solidFill>
                <a:latin typeface="Arial" panose="02020603050405020304" pitchFamily="2"/>
              </a:rPr>
              <a:t>Angle Values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0080" y="1595755"/>
            <a:ext cx="4700270" cy="290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Calibri" panose="02020603050405020304" pitchFamily="2"/>
              </a:rPr>
              <a:t>Interindividual Variability: Upper Body Joints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5295" y="2246630"/>
            <a:ext cx="9156700" cy="335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600200" marR="0" indent="0" algn="l">
              <a:lnSpc>
                <a:spcPts val="2000"/>
              </a:lnSpc>
              <a:spcAft>
                <a:spcPts val="585"/>
              </a:spcAft>
              <a:tabLst>
                <a:tab pos="6217920" algn="l"/>
              </a:tabLst>
            </a:pPr>
            <a:r>
              <a:rPr lang="en-US" sz="1750" b="1" spc="-5">
                <a:solidFill>
                  <a:srgbClr val="000000"/>
                </a:solidFill>
                <a:latin typeface="Arial Narrow" panose="02020603050405020304" pitchFamily="2"/>
              </a:rPr>
              <a:t>A - Shoulder Joint B - Elbow Joint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04800" y="6116955"/>
            <a:ext cx="9156700" cy="245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1800"/>
              </a:lnSpc>
              <a:spcAft>
                <a:spcPts val="25"/>
              </a:spcAft>
            </a:pPr>
            <a:r>
              <a:rPr lang="en-US" sz="1600" b="1" spc="0">
                <a:solidFill>
                  <a:srgbClr val="000000"/>
                </a:solidFill>
                <a:latin typeface="Arial Narrow" panose="02020603050405020304" pitchFamily="2"/>
              </a:rPr>
              <a:t>Figure 8 – Fisher-Pitman Permutation Tests in the Upper Body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0080" y="1595755"/>
            <a:ext cx="4700270" cy="290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Calibri" panose="02020603050405020304" pitchFamily="2"/>
              </a:rPr>
              <a:t>Interindividual Variability: Upper Body Joints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4025" y="2251710"/>
            <a:ext cx="9156700" cy="525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600200" marR="0" indent="0" algn="l">
              <a:lnSpc>
                <a:spcPts val="2000"/>
              </a:lnSpc>
              <a:spcAft>
                <a:spcPts val="2060"/>
              </a:spcAft>
              <a:tabLst>
                <a:tab pos="6217920" algn="l"/>
              </a:tabLst>
            </a:pPr>
            <a:r>
              <a:rPr lang="en-US" sz="1750" b="1" spc="-5">
                <a:solidFill>
                  <a:srgbClr val="000000"/>
                </a:solidFill>
                <a:latin typeface="Arial Narrow" panose="02020603050405020304" pitchFamily="2"/>
              </a:rPr>
              <a:t>A - Shoulder Joint B - Elbow Joint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70205" y="5918835"/>
            <a:ext cx="9156700" cy="240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0">
                <a:solidFill>
                  <a:srgbClr val="000000"/>
                </a:solidFill>
                <a:latin typeface="Arial Narrow" panose="02020603050405020304" pitchFamily="2"/>
              </a:rPr>
              <a:t>Figure 9 – Fisher-Pitman Permutation Tests Given Body Side in the Upper Limb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0080" y="1595755"/>
            <a:ext cx="4690745" cy="290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Calibri" panose="02020603050405020304" pitchFamily="2"/>
              </a:rPr>
              <a:t>Interindividual Variability: Lower Body Joints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298575" y="2117725"/>
            <a:ext cx="7019290" cy="271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  <a:tabLst>
                <a:tab pos="2697480" algn="l"/>
                <a:tab pos="7040880" algn="r"/>
              </a:tabLst>
            </a:pPr>
            <a:r>
              <a:rPr lang="en-US" sz="1750" b="1" spc="0">
                <a:solidFill>
                  <a:srgbClr val="000000"/>
                </a:solidFill>
                <a:latin typeface="Arial Narrow" panose="02020603050405020304" pitchFamily="2"/>
              </a:rPr>
              <a:t>A - Hip Joint B - Knee Joint C - Ankle Joint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355850" y="6141720"/>
            <a:ext cx="4971415" cy="234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Arial Narrow" panose="02020603050405020304" pitchFamily="2"/>
              </a:rPr>
              <a:t>Figure 10 – Fisher-Pitman Permutation Tests in the Lower Limb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0080" y="1595755"/>
            <a:ext cx="4690745" cy="290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Calibri" panose="02020603050405020304" pitchFamily="2"/>
              </a:rPr>
              <a:t>Interindividual Variability: Lower Body Joints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7200" y="2120265"/>
            <a:ext cx="9156700" cy="38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05840" marR="0" indent="0" algn="l">
              <a:lnSpc>
                <a:spcPts val="2000"/>
              </a:lnSpc>
              <a:spcAft>
                <a:spcPts val="1020"/>
              </a:spcAft>
              <a:tabLst>
                <a:tab pos="3749040" algn="l"/>
                <a:tab pos="6720840" algn="l"/>
              </a:tabLst>
            </a:pPr>
            <a:r>
              <a:rPr lang="en-US" sz="1750" b="1" spc="0">
                <a:solidFill>
                  <a:srgbClr val="000000"/>
                </a:solidFill>
                <a:latin typeface="Arial Narrow" panose="02020603050405020304" pitchFamily="2"/>
              </a:rPr>
              <a:t>A - Hip Joint B - Knee Joint C - Ankle Joint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57200" y="4925060"/>
            <a:ext cx="9156700" cy="243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1800"/>
              </a:lnSpc>
              <a:spcAft>
                <a:spcPts val="45"/>
              </a:spcAft>
            </a:pPr>
            <a:r>
              <a:rPr lang="en-US" sz="1600" b="1" spc="0">
                <a:solidFill>
                  <a:srgbClr val="000000"/>
                </a:solidFill>
                <a:latin typeface="Arial Narrow" panose="02020603050405020304" pitchFamily="2"/>
              </a:rPr>
              <a:t>Figure 11 – Fisher-Pitman Permutation Tests Given Body Side in the Lower Limb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72770" y="1584325"/>
            <a:ext cx="4319270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750" b="1" spc="-15">
                <a:solidFill>
                  <a:srgbClr val="FFFFFF"/>
                </a:solidFill>
                <a:latin typeface="Calibri" panose="02020603050405020304" pitchFamily="2"/>
              </a:rPr>
              <a:t>DISCUSSION &amp; CONCLUSIONS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806440" y="2176145"/>
            <a:ext cx="2832100" cy="236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-20">
                <a:solidFill>
                  <a:srgbClr val="000000"/>
                </a:solidFill>
                <a:latin typeface="Arial Narrow" panose="02020603050405020304" pitchFamily="2"/>
              </a:rPr>
              <a:t>Figure 12 – Hip Data of Participant 3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8644255" y="2575560"/>
            <a:ext cx="804545" cy="1182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900" b="1" i="1" spc="-5">
                <a:solidFill>
                  <a:srgbClr val="548DD1"/>
                </a:solidFill>
                <a:latin typeface="Times New Roman" panose="02020603050405020304" pitchFamily="1"/>
              </a:rPr>
              <a:t>Left Hip Cycles </a:t>
            </a:r>
            <a:r>
              <a:rPr lang="en-US" sz="900" b="1" i="1" spc="-5">
                <a:solidFill>
                  <a:srgbClr val="8FB4E1"/>
                </a:solidFill>
                <a:latin typeface="Times New Roman" panose="02020603050405020304" pitchFamily="1"/>
              </a:rPr>
              <a:t>Right Hip Cycles </a:t>
            </a:r>
            <a:r>
              <a:rPr lang="en-US" sz="900" b="1" i="1" spc="-5">
                <a:solidFill>
                  <a:srgbClr val="00B04F"/>
                </a:solidFill>
                <a:latin typeface="Times New Roman" panose="02020603050405020304" pitchFamily="1"/>
              </a:rPr>
              <a:t>Left Hip Mean </a:t>
            </a:r>
            <a:r>
              <a:rPr lang="en-US" sz="900" b="1" i="1" spc="-5">
                <a:solidFill>
                  <a:srgbClr val="E46C08"/>
                </a:solidFill>
                <a:latin typeface="Times New Roman" panose="02020603050405020304" pitchFamily="1"/>
              </a:rPr>
              <a:t>Right Hip Mean </a:t>
            </a:r>
            <a:r>
              <a:rPr lang="en-US" sz="900" b="1" i="1" spc="-5">
                <a:solidFill>
                  <a:srgbClr val="000000"/>
                </a:solidFill>
                <a:latin typeface="Times New Roman" panose="02020603050405020304" pitchFamily="1"/>
              </a:rPr>
              <a:t>Total Mean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731520" y="2413000"/>
            <a:ext cx="4127500" cy="4051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0355" rIns="0" bIns="0" anchor="t"/>
          <a:lstStyle/>
          <a:p>
            <a:pPr marL="451485" marR="85725" indent="365760" algn="l">
              <a:lnSpc>
                <a:spcPts val="1500"/>
              </a:lnSpc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Approximation of start and end of the gait cycle; </a:t>
            </a:r>
          </a:p>
          <a:p>
            <a:pPr marL="451485" marR="85725" indent="365760" algn="l">
              <a:lnSpc>
                <a:spcPts val="1500"/>
              </a:lnSpc>
              <a:spcBef>
                <a:spcPts val="142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Location of the gait cycles within a walking activity; </a:t>
            </a:r>
          </a:p>
          <a:p>
            <a:pPr marL="451485" marR="85725" indent="365760" algn="l">
              <a:lnSpc>
                <a:spcPts val="1500"/>
              </a:lnSpc>
              <a:spcBef>
                <a:spcPts val="142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Number of extracted gait cycles per experimental trial; </a:t>
            </a:r>
          </a:p>
          <a:p>
            <a:pPr marL="451485" marR="85725" indent="365760" algn="l">
              <a:lnSpc>
                <a:spcPts val="1400"/>
              </a:lnSpc>
              <a:spcBef>
                <a:spcPts val="144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Inequality of extracted gait cycles per participant per body side and joint; </a:t>
            </a:r>
          </a:p>
          <a:p>
            <a:pPr marL="451485" marR="85725" indent="365760" algn="l">
              <a:lnSpc>
                <a:spcPts val="1500"/>
              </a:lnSpc>
              <a:spcBef>
                <a:spcPts val="142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Uniformity of demographic characteristics; </a:t>
            </a:r>
          </a:p>
          <a:p>
            <a:pPr marL="451485" marR="85725" indent="365760" algn="l">
              <a:lnSpc>
                <a:spcPts val="1500"/>
              </a:lnSpc>
              <a:spcBef>
                <a:spcPts val="965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5">
                <a:solidFill>
                  <a:srgbClr val="000000"/>
                </a:solidFill>
                <a:latin typeface="Arial Narrow" panose="02020603050405020304" pitchFamily="2"/>
              </a:rPr>
              <a:t>Type of walking activity; </a:t>
            </a:r>
          </a:p>
          <a:p>
            <a:pPr marL="451485" marR="85725" indent="365760" algn="l">
              <a:lnSpc>
                <a:spcPts val="15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Anatomical model and processing; </a:t>
            </a:r>
          </a:p>
          <a:p>
            <a:pPr marL="451485" marR="85725" indent="365760" algn="l">
              <a:lnSpc>
                <a:spcPts val="1500"/>
              </a:lnSpc>
              <a:spcBef>
                <a:spcPts val="990"/>
              </a:spcBef>
              <a:spcAft>
                <a:spcPts val="777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Alternative approaches to dataset processing and analysis.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2770" y="1587500"/>
            <a:ext cx="4319270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750" b="1" spc="-15">
                <a:solidFill>
                  <a:srgbClr val="FFFFFF"/>
                </a:solidFill>
                <a:latin typeface="Calibri" panose="02020603050405020304" pitchFamily="2"/>
              </a:rPr>
              <a:t>DISCUSSION &amp; CONCLUSIONS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273550" y="4023360"/>
            <a:ext cx="1072515" cy="255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-60">
                <a:solidFill>
                  <a:srgbClr val="FFFFFF"/>
                </a:solidFill>
                <a:latin typeface="Arial Narrow" panose="02020603050405020304" pitchFamily="2"/>
              </a:rPr>
              <a:t>Implications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254750" y="3097530"/>
            <a:ext cx="2392680" cy="998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spc="-25">
                <a:solidFill>
                  <a:srgbClr val="000000"/>
                </a:solidFill>
                <a:latin typeface="Verdana" panose="02020603050405020304" pitchFamily="2"/>
              </a:rPr>
              <a:t>+ </a:t>
            </a:r>
            <a:r>
              <a:rPr lang="en-US" sz="1200" spc="-25">
                <a:solidFill>
                  <a:srgbClr val="000000"/>
                </a:solidFill>
                <a:latin typeface="Arial Narrow" panose="02020603050405020304" pitchFamily="2"/>
              </a:rPr>
              <a:t>Role and scope of forensic gait analysis; </a:t>
            </a:r>
          </a:p>
          <a:p>
            <a:pPr marL="457200" marR="0" indent="18288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20">
                <a:solidFill>
                  <a:srgbClr val="000000"/>
                </a:solidFill>
                <a:latin typeface="Arial Narrow" panose="02020603050405020304" pitchFamily="2"/>
              </a:rPr>
              <a:t>Definition </a:t>
            </a:r>
          </a:p>
          <a:p>
            <a:pPr marL="457200" marR="0" indent="18288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5">
                <a:solidFill>
                  <a:srgbClr val="000000"/>
                </a:solidFill>
                <a:latin typeface="Arial Narrow" panose="02020603050405020304" pitchFamily="2"/>
              </a:rPr>
              <a:t>Type of ‘walking’ activity </a:t>
            </a:r>
          </a:p>
          <a:p>
            <a:pPr marL="457200" marR="0" indent="18288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5">
                <a:solidFill>
                  <a:srgbClr val="000000"/>
                </a:solidFill>
                <a:latin typeface="Arial Narrow" panose="02020603050405020304" pitchFamily="2"/>
              </a:rPr>
              <a:t>Features of interest </a:t>
            </a:r>
          </a:p>
          <a:p>
            <a:pPr marL="457200" marR="0" indent="182880" algn="l">
              <a:lnSpc>
                <a:spcPts val="1400"/>
              </a:lnSpc>
              <a:spcBef>
                <a:spcPts val="155"/>
              </a:spcBef>
              <a:spcAft>
                <a:spcPts val="195"/>
              </a:spcAft>
              <a:buFont typeface="Symbol"/>
              <a:buChar char="·"/>
            </a:pPr>
            <a:r>
              <a:rPr lang="en-US" sz="1200" spc="-5">
                <a:solidFill>
                  <a:srgbClr val="000000"/>
                </a:solidFill>
                <a:latin typeface="Arial Narrow" panose="02020603050405020304" pitchFamily="2"/>
              </a:rPr>
              <a:t>Concept of ‘gait cycle’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254750" y="4194810"/>
            <a:ext cx="2230755" cy="978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spc="-10">
                <a:solidFill>
                  <a:srgbClr val="000000"/>
                </a:solidFill>
                <a:latin typeface="Verdana" panose="02020603050405020304" pitchFamily="2"/>
              </a:rPr>
              <a:t>+ </a:t>
            </a:r>
            <a:r>
              <a:rPr lang="en-US" sz="1200" spc="-10">
                <a:solidFill>
                  <a:srgbClr val="000000"/>
                </a:solidFill>
                <a:latin typeface="Arial Narrow" panose="02020603050405020304" pitchFamily="2"/>
              </a:rPr>
              <a:t>Code of practice amendments; </a:t>
            </a:r>
          </a:p>
          <a:p>
            <a:pPr marL="0" marR="0" indent="0" algn="l">
              <a:lnSpc>
                <a:spcPts val="14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1400" spc="-10">
                <a:solidFill>
                  <a:srgbClr val="000000"/>
                </a:solidFill>
                <a:latin typeface="Verdana" panose="02020603050405020304" pitchFamily="2"/>
              </a:rPr>
              <a:t>+ </a:t>
            </a:r>
            <a:r>
              <a:rPr lang="en-US" sz="1200" spc="-10">
                <a:solidFill>
                  <a:srgbClr val="000000"/>
                </a:solidFill>
                <a:latin typeface="Arial Narrow" panose="02020603050405020304" pitchFamily="2"/>
              </a:rPr>
              <a:t>Hybrid approach to future methods; </a:t>
            </a:r>
          </a:p>
          <a:p>
            <a:pPr marL="0" marR="0" indent="0" algn="l">
              <a:lnSpc>
                <a:spcPts val="1400"/>
              </a:lnSpc>
              <a:spcBef>
                <a:spcPts val="1440"/>
              </a:spcBef>
              <a:spcAft>
                <a:spcPts val="165"/>
              </a:spcAft>
            </a:pPr>
            <a:r>
              <a:rPr lang="en-US" sz="1400" spc="-25">
                <a:solidFill>
                  <a:srgbClr val="000000"/>
                </a:solidFill>
                <a:latin typeface="Verdana" panose="02020603050405020304" pitchFamily="2"/>
              </a:rPr>
              <a:t>+ </a:t>
            </a:r>
            <a:r>
              <a:rPr lang="en-US" sz="1200" spc="-25">
                <a:solidFill>
                  <a:srgbClr val="000000"/>
                </a:solidFill>
                <a:latin typeface="Arial Narrow" panose="02020603050405020304" pitchFamily="2"/>
              </a:rPr>
              <a:t>Alternative applications and methods.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24840" y="2423160"/>
            <a:ext cx="3163570" cy="3627120"/>
          </a:xfrm>
          <a:prstGeom prst="rect">
            <a:avLst/>
          </a:prstGeom>
          <a:noFill/>
          <a:ln w="27305" cmpd="sng">
            <a:solidFill>
              <a:srgbClr val="000000"/>
            </a:solidFill>
            <a:prstDash val="solid"/>
          </a:ln>
        </p:spPr>
        <p:txBody>
          <a:bodyPr vert="horz" lIns="0" tIns="31115" rIns="0" bIns="0" anchor="t"/>
          <a:lstStyle/>
          <a:p>
            <a:pPr marL="457200" marR="91440" indent="365760" algn="just">
              <a:lnSpc>
                <a:spcPts val="1400"/>
              </a:lnSpc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Intraindividual variability does not impact interindividual variability when examining unilateral sagittal plane movements thereby providing evidence for the claim of uniqueness and for the potential of gait for individualisation; </a:t>
            </a:r>
          </a:p>
          <a:p>
            <a:pPr marL="457200" marR="91440" indent="365760" algn="just">
              <a:lnSpc>
                <a:spcPts val="1400"/>
              </a:lnSpc>
              <a:spcBef>
                <a:spcPts val="144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Gait uniqueness and the potential for individualisation are </a:t>
            </a:r>
            <a:r>
              <a:rPr lang="en-US" sz="1200" i="1" spc="0">
                <a:solidFill>
                  <a:srgbClr val="000000"/>
                </a:solidFill>
                <a:latin typeface="Arial Narrow" panose="02020603050405020304" pitchFamily="2"/>
              </a:rPr>
              <a:t>dependent </a:t>
            </a: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on movement symmetry; </a:t>
            </a:r>
          </a:p>
          <a:p>
            <a:pPr marL="457200" marR="91440" indent="365760" algn="just">
              <a:lnSpc>
                <a:spcPts val="1400"/>
              </a:lnSpc>
              <a:spcBef>
                <a:spcPts val="144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Interindividual variability is </a:t>
            </a:r>
            <a:r>
              <a:rPr lang="en-US" sz="1200" i="1" spc="0">
                <a:solidFill>
                  <a:srgbClr val="000000"/>
                </a:solidFill>
                <a:latin typeface="Arial Narrow" panose="02020603050405020304" pitchFamily="2"/>
              </a:rPr>
              <a:t>least </a:t>
            </a: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affected by body side in the shoulder and ankle joints; </a:t>
            </a:r>
          </a:p>
          <a:p>
            <a:pPr marL="457200" marR="91440" indent="365760" algn="just">
              <a:lnSpc>
                <a:spcPts val="1400"/>
              </a:lnSpc>
              <a:spcBef>
                <a:spcPts val="144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Interindividual variability is </a:t>
            </a:r>
            <a:r>
              <a:rPr lang="en-US" sz="1200" i="1" spc="0">
                <a:solidFill>
                  <a:srgbClr val="000000"/>
                </a:solidFill>
                <a:latin typeface="Arial Narrow" panose="02020603050405020304" pitchFamily="2"/>
              </a:rPr>
              <a:t>most </a:t>
            </a: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affected by body side in the knee joint; </a:t>
            </a:r>
          </a:p>
          <a:p>
            <a:pPr marL="457200" marR="91440" indent="365760" algn="just">
              <a:lnSpc>
                <a:spcPts val="1400"/>
              </a:lnSpc>
              <a:spcBef>
                <a:spcPts val="1440"/>
              </a:spcBef>
              <a:spcAft>
                <a:spcPts val="475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The first 20% of the gait cycle </a:t>
            </a:r>
            <a:r>
              <a:rPr lang="en-US" sz="1200" i="1" spc="0">
                <a:solidFill>
                  <a:srgbClr val="000000"/>
                </a:solidFill>
                <a:latin typeface="Arial Narrow" panose="02020603050405020304" pitchFamily="2"/>
              </a:rPr>
              <a:t>is </a:t>
            </a: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the least recommended segment for individualisation.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4840" y="1785620"/>
            <a:ext cx="2139950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750" b="1" spc="-45">
                <a:solidFill>
                  <a:srgbClr val="FFFFFF"/>
                </a:solidFill>
                <a:latin typeface="Calibri" panose="02020603050405020304" pitchFamily="2"/>
              </a:rPr>
              <a:t>JUSTIFICATION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29310" y="2983230"/>
            <a:ext cx="3197225" cy="531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88720" marR="0" indent="320040" algn="l">
              <a:lnSpc>
                <a:spcPts val="2100"/>
              </a:lnSpc>
              <a:spcAft>
                <a:spcPts val="0"/>
              </a:spcAft>
              <a:buFont typeface="Arial Narrow"/>
              <a:buAutoNum type="arabicPeriod"/>
            </a:pPr>
            <a:r>
              <a:rPr lang="en-US" sz="1750" spc="-10">
                <a:solidFill>
                  <a:srgbClr val="000000"/>
                </a:solidFill>
                <a:latin typeface="Arial Narrow" panose="02020603050405020304" pitchFamily="2"/>
              </a:rPr>
              <a:t>Is progress being made in forensic gait analysis?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016240" y="3025775"/>
            <a:ext cx="557530" cy="241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50" spc="-60">
                <a:solidFill>
                  <a:srgbClr val="000000"/>
                </a:solidFill>
                <a:latin typeface="Arial Narrow" panose="02020603050405020304" pitchFamily="2"/>
              </a:rPr>
              <a:t>Clinical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922010" y="3366770"/>
            <a:ext cx="1012190" cy="241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50" spc="-40">
                <a:solidFill>
                  <a:srgbClr val="000000"/>
                </a:solidFill>
                <a:latin typeface="Arial Narrow" panose="02020603050405020304" pitchFamily="2"/>
              </a:rPr>
              <a:t>Gait Analysis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7741920" y="3550285"/>
            <a:ext cx="1121410" cy="466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18288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50" b="1" spc="0">
                <a:solidFill>
                  <a:srgbClr val="FFFFFF"/>
                </a:solidFill>
                <a:latin typeface="Arial Narrow" panose="02020603050405020304" pitchFamily="2"/>
              </a:rPr>
              <a:t>Forensic Gait Analysis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779135" y="4372610"/>
            <a:ext cx="1295400" cy="241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50" spc="-25">
                <a:solidFill>
                  <a:srgbClr val="000000"/>
                </a:solidFill>
                <a:latin typeface="Arial Narrow" panose="02020603050405020304" pitchFamily="2"/>
              </a:rPr>
              <a:t>Gait Recognition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7628890" y="4260215"/>
            <a:ext cx="1341120" cy="467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Arial Narrow" panose="02020603050405020304" pitchFamily="2"/>
              </a:rPr>
              <a:t>Automated (computer vision)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792480" y="4629150"/>
            <a:ext cx="3249295" cy="530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0" marR="0" indent="365760" algn="l">
              <a:lnSpc>
                <a:spcPts val="2100"/>
              </a:lnSpc>
              <a:spcAft>
                <a:spcPts val="0"/>
              </a:spcAft>
              <a:buFont typeface="Arial Narrow"/>
              <a:buAutoNum type="arabicPeriod"/>
            </a:pPr>
            <a:r>
              <a:rPr lang="en-US" sz="1750" spc="0">
                <a:solidFill>
                  <a:srgbClr val="000000"/>
                </a:solidFill>
                <a:latin typeface="Arial Narrow" panose="02020603050405020304" pitchFamily="2"/>
              </a:rPr>
              <a:t>To what extent can gait analysis be used in identification?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4691380" y="2853055"/>
            <a:ext cx="473710" cy="2291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vert270" lIns="0" tIns="0" rIns="81915" bIns="0" anchor="t"/>
          <a:lstStyle/>
          <a:p>
            <a:pPr marL="0" marR="0" indent="0" algn="l">
              <a:lnSpc>
                <a:spcPts val="2600"/>
              </a:lnSpc>
              <a:spcAft>
                <a:spcPts val="405"/>
              </a:spcAft>
            </a:pPr>
            <a:r>
              <a:rPr lang="en-US" sz="3250" b="1" spc="-180">
                <a:solidFill>
                  <a:srgbClr val="000000"/>
                </a:solidFill>
                <a:latin typeface="Arial Narrow" panose="02020603050405020304" pitchFamily="2"/>
              </a:rPr>
              <a:t>Gait Research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7200" y="2386965"/>
            <a:ext cx="9156700" cy="3035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1950" b="1" spc="-20">
                <a:solidFill>
                  <a:srgbClr val="000000"/>
                </a:solidFill>
                <a:latin typeface="Arial Narrow" panose="02020603050405020304" pitchFamily="2"/>
              </a:rPr>
              <a:t>Supervisors </a:t>
            </a:r>
          </a:p>
          <a:p>
            <a:pPr marL="137160" marR="0" indent="0" algn="l">
              <a:lnSpc>
                <a:spcPts val="2400"/>
              </a:lnSpc>
              <a:spcBef>
                <a:spcPts val="2395"/>
              </a:spcBef>
              <a:spcAft>
                <a:spcPts val="0"/>
              </a:spcAft>
            </a:pPr>
            <a:r>
              <a:rPr lang="en-US" sz="2000" spc="-35">
                <a:solidFill>
                  <a:srgbClr val="000000"/>
                </a:solidFill>
                <a:latin typeface="Arial Narrow" panose="02020603050405020304" pitchFamily="2"/>
              </a:rPr>
              <a:t>Dr. Carolyn Rando – UCL Institute of Archaeology </a:t>
            </a:r>
          </a:p>
          <a:p>
            <a:pPr marL="1371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30">
                <a:solidFill>
                  <a:srgbClr val="000000"/>
                </a:solidFill>
                <a:latin typeface="Arial Narrow" panose="02020603050405020304" pitchFamily="2"/>
              </a:rPr>
              <a:t>Prof. Ruth Morgan – UCL Department of Security and Crime Science </a:t>
            </a:r>
          </a:p>
          <a:p>
            <a:pPr marL="0" marR="0" indent="0" algn="ctr">
              <a:lnSpc>
                <a:spcPts val="2300"/>
              </a:lnSpc>
              <a:spcBef>
                <a:spcPts val="2530"/>
              </a:spcBef>
              <a:spcAft>
                <a:spcPts val="0"/>
              </a:spcAft>
            </a:pPr>
            <a:r>
              <a:rPr lang="en-US" sz="1950" b="1" spc="-15">
                <a:solidFill>
                  <a:srgbClr val="000000"/>
                </a:solidFill>
                <a:latin typeface="Arial Narrow" panose="02020603050405020304" pitchFamily="2"/>
              </a:rPr>
              <a:t>Acknowledgements </a:t>
            </a:r>
          </a:p>
          <a:p>
            <a:pPr marL="137160" marR="0" indent="0" algn="l">
              <a:lnSpc>
                <a:spcPts val="2400"/>
              </a:lnSpc>
              <a:spcBef>
                <a:spcPts val="2395"/>
              </a:spcBef>
              <a:spcAft>
                <a:spcPts val="0"/>
              </a:spcAft>
            </a:pPr>
            <a:r>
              <a:rPr lang="en-US" sz="2000" spc="-30">
                <a:solidFill>
                  <a:srgbClr val="000000"/>
                </a:solidFill>
                <a:latin typeface="Arial Narrow" panose="02020603050405020304" pitchFamily="2"/>
              </a:rPr>
              <a:t>Dr. Herve Borrion – UCL Department of Security and Crime Science </a:t>
            </a:r>
          </a:p>
          <a:p>
            <a:pPr marL="1371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30">
                <a:solidFill>
                  <a:srgbClr val="000000"/>
                </a:solidFill>
                <a:latin typeface="Arial Narrow" panose="02020603050405020304" pitchFamily="2"/>
              </a:rPr>
              <a:t>Dr. Enrico Crema – University of Cambridge, McDonald Institute of Archaeological Research </a:t>
            </a:r>
          </a:p>
          <a:p>
            <a:pPr marL="137160" marR="0" indent="0" algn="l">
              <a:lnSpc>
                <a:spcPts val="2400"/>
              </a:lnSpc>
              <a:spcBef>
                <a:spcPts val="0"/>
              </a:spcBef>
              <a:spcAft>
                <a:spcPts val="35"/>
              </a:spcAft>
            </a:pPr>
            <a:r>
              <a:rPr lang="en-US" sz="2000" spc="-35">
                <a:solidFill>
                  <a:srgbClr val="000000"/>
                </a:solidFill>
                <a:latin typeface="Arial Narrow" panose="02020603050405020304" pitchFamily="2"/>
              </a:rPr>
              <a:t>Prof. Tamim Asfour – Karlsruhe Institute of Technology, Germany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675890" y="3383915"/>
            <a:ext cx="4381500" cy="1010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645" rIns="0" bIns="0" anchor="t"/>
          <a:lstStyle/>
          <a:p>
            <a:pPr marL="0" marR="0" indent="0" algn="ctr">
              <a:lnSpc>
                <a:spcPts val="7200"/>
              </a:lnSpc>
              <a:spcAft>
                <a:spcPts val="45"/>
              </a:spcAft>
            </a:pPr>
            <a:r>
              <a:rPr lang="en-US" sz="6450" b="1" spc="-45">
                <a:solidFill>
                  <a:srgbClr val="000000"/>
                </a:solidFill>
                <a:latin typeface="Calibri" panose="02020603050405020304" pitchFamily="2"/>
              </a:rPr>
              <a:t>THANK YOU!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7200" y="2386965"/>
            <a:ext cx="9156700" cy="2794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45720" indent="0" algn="ctr">
              <a:lnSpc>
                <a:spcPts val="2300"/>
              </a:lnSpc>
              <a:spcAft>
                <a:spcPts val="0"/>
              </a:spcAft>
            </a:pPr>
            <a:r>
              <a:rPr lang="en-US" sz="1950" b="1" spc="5">
                <a:solidFill>
                  <a:srgbClr val="000000"/>
                </a:solidFill>
                <a:latin typeface="Arial Narrow" panose="02020603050405020304" pitchFamily="2"/>
              </a:rPr>
              <a:t>References </a:t>
            </a:r>
          </a:p>
          <a:p>
            <a:pPr marL="91440" marR="45720" indent="0" algn="l">
              <a:lnSpc>
                <a:spcPts val="1400"/>
              </a:lnSpc>
              <a:spcBef>
                <a:spcPts val="2430"/>
              </a:spcBef>
              <a:spcAft>
                <a:spcPts val="0"/>
              </a:spcAft>
            </a:pPr>
            <a:r>
              <a:rPr lang="en-US" sz="1200" spc="0">
                <a:solidFill>
                  <a:srgbClr val="000000"/>
                </a:solidFill>
                <a:latin typeface="Times New Roman" panose="02020603050405020304" pitchFamily="1"/>
              </a:rPr>
              <a:t>Mandery, C., Terlemez, O., Do, M., Vahrenkamp, N. and Asfour, T. 2015. The KIT Whole-Body Human Motion Database</a:t>
            </a:r>
            <a:r>
              <a:rPr lang="en-US" sz="1200" i="1" spc="0">
                <a:solidFill>
                  <a:srgbClr val="000000"/>
                </a:solidFill>
                <a:latin typeface="Times New Roman" panose="02020603050405020304" pitchFamily="1"/>
              </a:rPr>
              <a:t>. International Conference on Advanced Robotics </a:t>
            </a:r>
            <a:r>
              <a:rPr lang="en-US" sz="1200" spc="0">
                <a:solidFill>
                  <a:srgbClr val="000000"/>
                </a:solidFill>
                <a:latin typeface="Times New Roman" panose="02020603050405020304" pitchFamily="1"/>
              </a:rPr>
              <a:t>(ICAR), 27-31 July 2015. Istanbul, Turkey. pp. 329 – 336. </a:t>
            </a:r>
            <a:r>
              <a:rPr lang="en-US" sz="1200" u="sng" spc="0">
                <a:solidFill>
                  <a:srgbClr val="0000FF"/>
                </a:solidFill>
                <a:latin typeface="Times New Roman" panose="02020603050405020304" pitchFamily="1"/>
              </a:rPr>
              <a:t>https://h2t.anthropomatik.kit.edu/pdf/Mandery2015a.pdf</a:t>
            </a:r>
            <a:r>
              <a:rPr lang="en-US" sz="1200" spc="0">
                <a:solidFill>
                  <a:srgbClr val="000000"/>
                </a:solidFill>
                <a:latin typeface="Times New Roman" panose="02020603050405020304" pitchFamily="1"/>
              </a:rPr>
              <a:t> (accessed October 16, 2020). </a:t>
            </a:r>
          </a:p>
          <a:p>
            <a:pPr marL="91440" marR="45720" indent="0" algn="l">
              <a:lnSpc>
                <a:spcPts val="1400"/>
              </a:lnSpc>
              <a:spcBef>
                <a:spcPts val="2895"/>
              </a:spcBef>
              <a:spcAft>
                <a:spcPts val="0"/>
              </a:spcAft>
            </a:pPr>
            <a:r>
              <a:rPr lang="en-US" sz="1200" spc="0">
                <a:solidFill>
                  <a:srgbClr val="000000"/>
                </a:solidFill>
                <a:latin typeface="Times New Roman" panose="02020603050405020304" pitchFamily="1"/>
              </a:rPr>
              <a:t>Mandery, C., Terlemez, O., Do, M., Vahrenkamp, N., and Asfour, T. 2016. Unifying representations and large-scale whole-body motion databases for studying human motion. </a:t>
            </a:r>
            <a:r>
              <a:rPr lang="en-US" sz="1200" i="1" spc="0">
                <a:solidFill>
                  <a:srgbClr val="000000"/>
                </a:solidFill>
                <a:latin typeface="Times New Roman" panose="02020603050405020304" pitchFamily="1"/>
              </a:rPr>
              <a:t>IEE Transactions on Robotics, </a:t>
            </a:r>
            <a:r>
              <a:rPr lang="en-US" sz="1200" b="1" spc="0">
                <a:solidFill>
                  <a:srgbClr val="000000"/>
                </a:solidFill>
                <a:latin typeface="Times New Roman" panose="02020603050405020304" pitchFamily="1"/>
              </a:rPr>
              <a:t>32(4)</a:t>
            </a:r>
            <a:r>
              <a:rPr lang="en-US" sz="1200" spc="0">
                <a:solidFill>
                  <a:srgbClr val="000000"/>
                </a:solidFill>
                <a:latin typeface="Times New Roman" panose="02020603050405020304" pitchFamily="1"/>
              </a:rPr>
              <a:t>:796-809. </a:t>
            </a:r>
          </a:p>
          <a:p>
            <a:pPr marL="91440" marR="45720" indent="0" algn="l">
              <a:lnSpc>
                <a:spcPts val="1400"/>
              </a:lnSpc>
              <a:spcBef>
                <a:spcPts val="2865"/>
              </a:spcBef>
              <a:spcAft>
                <a:spcPts val="0"/>
              </a:spcAft>
            </a:pPr>
            <a:r>
              <a:rPr lang="en-US" sz="1200" spc="0">
                <a:solidFill>
                  <a:srgbClr val="000000"/>
                </a:solidFill>
                <a:latin typeface="Times New Roman" panose="02020603050405020304" pitchFamily="1"/>
              </a:rPr>
              <a:t>Terlemez, O., Ulbrich, S. and Mandery, C. 2014. Master Motor Map (MMM) – Framework and toolkit for capturing, representing, and reproducing human motion on humanoid robots. </a:t>
            </a:r>
            <a:r>
              <a:rPr lang="en-US" sz="1200" i="1" spc="0">
                <a:solidFill>
                  <a:srgbClr val="000000"/>
                </a:solidFill>
                <a:latin typeface="Times New Roman" panose="02020603050405020304" pitchFamily="1"/>
              </a:rPr>
              <a:t>IEEE-RAS International Conference on Humanoid Robots (Humanoids). </a:t>
            </a:r>
            <a:r>
              <a:rPr lang="en-US" sz="1200" spc="0">
                <a:solidFill>
                  <a:srgbClr val="000000"/>
                </a:solidFill>
                <a:latin typeface="Times New Roman" panose="02020603050405020304" pitchFamily="1"/>
              </a:rPr>
              <a:t>18-20 November. Madrid, Spain. </a:t>
            </a:r>
            <a:r>
              <a:rPr lang="en-US" sz="1200" u="sng" spc="0">
                <a:solidFill>
                  <a:srgbClr val="0000FF"/>
                </a:solidFill>
                <a:latin typeface="Times New Roman" panose="02020603050405020304" pitchFamily="1"/>
              </a:rPr>
              <a:t>https://h2t.anthropomatik.kit.edu/pdf/Terlemez2014.pdf</a:t>
            </a:r>
            <a:r>
              <a:rPr lang="en-US" sz="1200" spc="0">
                <a:solidFill>
                  <a:srgbClr val="000000"/>
                </a:solidFill>
                <a:latin typeface="Times New Roman" panose="02020603050405020304" pitchFamily="1"/>
              </a:rPr>
              <a:t> (accessed April 25, 2020).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4840" y="1785620"/>
            <a:ext cx="2139950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750" b="1" spc="-45">
                <a:solidFill>
                  <a:srgbClr val="FFFFFF"/>
                </a:solidFill>
                <a:latin typeface="Calibri" panose="02020603050405020304" pitchFamily="2"/>
              </a:rPr>
              <a:t>JUSTIFICATION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944880" y="2632710"/>
            <a:ext cx="3898265" cy="531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77724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0">
                <a:solidFill>
                  <a:srgbClr val="000000"/>
                </a:solidFill>
                <a:latin typeface="Arial Narrow" panose="02020603050405020304" pitchFamily="2"/>
              </a:rPr>
              <a:t>1. What are the strengths and weaknesses of forensic gait analysis methods?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617335" y="2652395"/>
            <a:ext cx="688975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45">
                <a:solidFill>
                  <a:srgbClr val="000000"/>
                </a:solidFill>
                <a:latin typeface="Arial Narrow" panose="02020603050405020304" pitchFamily="2"/>
              </a:rPr>
              <a:t>Weaknesses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510530" y="3146425"/>
            <a:ext cx="527685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55">
                <a:solidFill>
                  <a:srgbClr val="000000"/>
                </a:solidFill>
                <a:latin typeface="Arial Narrow" panose="02020603050405020304" pitchFamily="2"/>
              </a:rPr>
              <a:t>Technical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7562215" y="3146425"/>
            <a:ext cx="767715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40">
                <a:solidFill>
                  <a:srgbClr val="000000"/>
                </a:solidFill>
                <a:latin typeface="Arial Narrow" panose="02020603050405020304" pitchFamily="2"/>
              </a:rPr>
              <a:t>The individual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525895" y="3146425"/>
            <a:ext cx="697865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50">
                <a:solidFill>
                  <a:srgbClr val="000000"/>
                </a:solidFill>
                <a:latin typeface="Arial Narrow" panose="02020603050405020304" pitchFamily="2"/>
              </a:rPr>
              <a:t>Environment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681345" y="3569970"/>
            <a:ext cx="688975" cy="307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1100"/>
              </a:lnSpc>
              <a:spcAft>
                <a:spcPts val="5"/>
              </a:spcAft>
            </a:pPr>
            <a:r>
              <a:rPr lang="en-US" sz="1100" b="1" spc="-10">
                <a:solidFill>
                  <a:srgbClr val="000000"/>
                </a:solidFill>
                <a:latin typeface="Arial Narrow" panose="02020603050405020304" pitchFamily="2"/>
              </a:rPr>
              <a:t>Algorithm performance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775450" y="3640455"/>
            <a:ext cx="500380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70">
                <a:solidFill>
                  <a:srgbClr val="000000"/>
                </a:solidFill>
                <a:latin typeface="Arial Narrow" panose="02020603050405020304" pitchFamily="2"/>
              </a:rPr>
              <a:t>Shadows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7796530" y="3640455"/>
            <a:ext cx="457200" cy="163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70">
                <a:solidFill>
                  <a:srgbClr val="000000"/>
                </a:solidFill>
                <a:latin typeface="Arial Narrow" panose="02020603050405020304" pitchFamily="2"/>
              </a:rPr>
              <a:t>Clothing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45210" y="4004310"/>
            <a:ext cx="3663950" cy="530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41732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0">
                <a:solidFill>
                  <a:srgbClr val="000000"/>
                </a:solidFill>
                <a:latin typeface="Arial Narrow" panose="02020603050405020304" pitchFamily="2"/>
              </a:rPr>
              <a:t>2. Is there a pattern to these strengths and weaknesses?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7792085" y="4133850"/>
            <a:ext cx="463550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60">
                <a:solidFill>
                  <a:srgbClr val="000000"/>
                </a:solidFill>
                <a:latin typeface="Arial Narrow" panose="02020603050405020304" pitchFamily="2"/>
              </a:rPr>
              <a:t>Shoes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803390" y="4133850"/>
            <a:ext cx="444500" cy="163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300"/>
              </a:lnSpc>
              <a:spcAft>
                <a:spcPts val="10"/>
              </a:spcAft>
            </a:pPr>
            <a:r>
              <a:rPr lang="en-US" sz="1100" b="1" spc="-70">
                <a:solidFill>
                  <a:srgbClr val="000000"/>
                </a:solidFill>
                <a:latin typeface="Arial Narrow" panose="02020603050405020304" pitchFamily="2"/>
              </a:rPr>
              <a:t>Lighting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723890" y="4064000"/>
            <a:ext cx="688975" cy="306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13716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00" b="1" spc="-10">
                <a:solidFill>
                  <a:srgbClr val="000000"/>
                </a:solidFill>
                <a:latin typeface="Arial Narrow" panose="02020603050405020304" pitchFamily="2"/>
              </a:rPr>
              <a:t>Poor camera quality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751320" y="4627880"/>
            <a:ext cx="548640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55">
                <a:solidFill>
                  <a:srgbClr val="000000"/>
                </a:solidFill>
                <a:latin typeface="Arial Narrow" panose="02020603050405020304" pitchFamily="2"/>
              </a:rPr>
              <a:t>Obstacles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7733030" y="4643120"/>
            <a:ext cx="807720" cy="307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00" b="1" spc="-5">
                <a:solidFill>
                  <a:srgbClr val="FFFFFF"/>
                </a:solidFill>
                <a:latin typeface="Arial Narrow" panose="02020603050405020304" pitchFamily="2"/>
              </a:rPr>
              <a:t>Demographic characteristics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803390" y="5051425"/>
            <a:ext cx="438785" cy="304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00" b="1" spc="-10">
                <a:solidFill>
                  <a:srgbClr val="000000"/>
                </a:solidFill>
                <a:latin typeface="Arial Narrow" panose="02020603050405020304" pitchFamily="2"/>
              </a:rPr>
              <a:t>Walking surface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6788150" y="5600065"/>
            <a:ext cx="740410" cy="309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13716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00" b="1" spc="-10">
                <a:solidFill>
                  <a:srgbClr val="000000"/>
                </a:solidFill>
                <a:latin typeface="Arial Narrow" panose="02020603050405020304" pitchFamily="2"/>
              </a:rPr>
              <a:t>Other moving objects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8015" y="1785620"/>
            <a:ext cx="780415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750" b="1" spc="-100">
                <a:solidFill>
                  <a:srgbClr val="000000"/>
                </a:solidFill>
                <a:latin typeface="Calibri" panose="02020603050405020304" pitchFamily="2"/>
              </a:rPr>
              <a:t>AIMS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7200" y="3083560"/>
            <a:ext cx="9156700" cy="1907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777240" marR="685800" indent="320040" algn="just">
              <a:lnSpc>
                <a:spcPts val="2100"/>
              </a:lnSpc>
              <a:spcAft>
                <a:spcPts val="0"/>
              </a:spcAft>
              <a:buFont typeface="Arial Narrow"/>
              <a:buAutoNum type="arabicPeriod"/>
            </a:pPr>
            <a:r>
              <a:rPr lang="en-US" sz="1750" spc="0">
                <a:solidFill>
                  <a:srgbClr val="000000"/>
                </a:solidFill>
                <a:latin typeface="Arial Narrow" panose="02020603050405020304" pitchFamily="2"/>
              </a:rPr>
              <a:t>To better understand the relationship between form (anatomy) and function (physiology) of normal human gait, </a:t>
            </a:r>
          </a:p>
          <a:p>
            <a:pPr marL="777240" marR="685800" indent="320040" algn="just">
              <a:lnSpc>
                <a:spcPts val="2200"/>
              </a:lnSpc>
              <a:spcBef>
                <a:spcPts val="2160"/>
              </a:spcBef>
              <a:spcAft>
                <a:spcPts val="0"/>
              </a:spcAft>
              <a:buFont typeface="Arial Narrow"/>
              <a:buAutoNum type="arabicPeriod"/>
            </a:pPr>
            <a:r>
              <a:rPr lang="en-US" sz="1750" spc="0">
                <a:solidFill>
                  <a:srgbClr val="000000"/>
                </a:solidFill>
                <a:latin typeface="Arial Narrow" panose="02020603050405020304" pitchFamily="2"/>
              </a:rPr>
              <a:t>To investigate the biomechanical basis for gait uniqueness by examining similarities and differences in joint angles, and, </a:t>
            </a:r>
          </a:p>
          <a:p>
            <a:pPr marL="777240" marR="0" indent="320040" algn="just">
              <a:lnSpc>
                <a:spcPts val="2000"/>
              </a:lnSpc>
              <a:spcBef>
                <a:spcPts val="2285"/>
              </a:spcBef>
              <a:spcAft>
                <a:spcPts val="0"/>
              </a:spcAft>
              <a:buFont typeface="Arial Narrow"/>
              <a:buAutoNum type="arabicPeriod"/>
            </a:pPr>
            <a:r>
              <a:rPr lang="en-US" sz="1750" spc="-5">
                <a:solidFill>
                  <a:srgbClr val="000000"/>
                </a:solidFill>
                <a:latin typeface="Arial Narrow" panose="02020603050405020304" pitchFamily="2"/>
              </a:rPr>
              <a:t>To build upon current theoretical foundations of gait-based human identification.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2770" y="1587500"/>
            <a:ext cx="1259205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750" spc="-160">
                <a:solidFill>
                  <a:srgbClr val="FFFFFF"/>
                </a:solidFill>
                <a:latin typeface="Calibri" panose="02020603050405020304" pitchFamily="2"/>
              </a:rPr>
              <a:t>DATASET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69265" y="2197100"/>
            <a:ext cx="9156700" cy="384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1800"/>
              </a:lnSpc>
              <a:spcAft>
                <a:spcPts val="1145"/>
              </a:spcAft>
            </a:pPr>
            <a:r>
              <a:rPr lang="en-US" sz="1600" b="1" spc="0">
                <a:solidFill>
                  <a:srgbClr val="000000"/>
                </a:solidFill>
                <a:latin typeface="Arial Narrow" panose="02020603050405020304" pitchFamily="2"/>
              </a:rPr>
              <a:t>Figure 1 – KIT Marker Set-up Protocol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2770" y="1587500"/>
            <a:ext cx="1259205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750" spc="-160">
                <a:solidFill>
                  <a:srgbClr val="FFFFFF"/>
                </a:solidFill>
                <a:latin typeface="Calibri" panose="02020603050405020304" pitchFamily="2"/>
              </a:rPr>
              <a:t>DATASET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7200" y="2127250"/>
            <a:ext cx="9156700" cy="332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502920" marR="0" indent="0" algn="l">
              <a:lnSpc>
                <a:spcPts val="1900"/>
              </a:lnSpc>
              <a:spcAft>
                <a:spcPts val="740"/>
              </a:spcAft>
              <a:tabLst>
                <a:tab pos="3886200" algn="l"/>
              </a:tabLst>
            </a:pPr>
            <a:r>
              <a:rPr lang="en-US" sz="1600" b="1" spc="0">
                <a:solidFill>
                  <a:srgbClr val="000000"/>
                </a:solidFill>
                <a:latin typeface="Arial Narrow" panose="02020603050405020304" pitchFamily="2"/>
              </a:rPr>
              <a:t>Figure 2 – The KIT MMM Model Figure 3 –Annotated MMM Model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7101840" y="2727960"/>
            <a:ext cx="2209800" cy="1759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ctr">
              <a:lnSpc>
                <a:spcPts val="1400"/>
              </a:lnSpc>
              <a:spcAft>
                <a:spcPts val="0"/>
              </a:spcAft>
            </a:pPr>
            <a:r>
              <a:rPr lang="en-US" sz="1200" u="sng" spc="-10">
                <a:solidFill>
                  <a:srgbClr val="000000"/>
                </a:solidFill>
                <a:latin typeface="Arial Narrow" panose="02020603050405020304" pitchFamily="2"/>
              </a:rPr>
              <a:t>The joints of interest for this study were:  </a:t>
            </a:r>
          </a:p>
          <a:p>
            <a:pPr marL="228600" marR="0" indent="274320" algn="ctr">
              <a:lnSpc>
                <a:spcPts val="1500"/>
              </a:lnSpc>
              <a:spcBef>
                <a:spcPts val="945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5">
                <a:solidFill>
                  <a:srgbClr val="000000"/>
                </a:solidFill>
                <a:latin typeface="Arial Narrow" panose="02020603050405020304" pitchFamily="2"/>
              </a:rPr>
              <a:t>RS/LS – right/left shoulder </a:t>
            </a:r>
          </a:p>
          <a:p>
            <a:pPr marL="320040" marR="0" indent="320040" algn="ctr">
              <a:lnSpc>
                <a:spcPts val="1500"/>
              </a:lnSpc>
              <a:spcBef>
                <a:spcPts val="97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10">
                <a:solidFill>
                  <a:srgbClr val="000000"/>
                </a:solidFill>
                <a:latin typeface="Arial Narrow" panose="02020603050405020304" pitchFamily="2"/>
              </a:rPr>
              <a:t>RE/LE – right/left elbow </a:t>
            </a:r>
          </a:p>
          <a:p>
            <a:pPr marL="411480" marR="0" indent="228600" algn="ctr">
              <a:lnSpc>
                <a:spcPts val="1500"/>
              </a:lnSpc>
              <a:spcBef>
                <a:spcPts val="975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5">
                <a:solidFill>
                  <a:srgbClr val="000000"/>
                </a:solidFill>
                <a:latin typeface="Arial Narrow" panose="02020603050405020304" pitchFamily="2"/>
              </a:rPr>
              <a:t>RH/LH – right/left hip </a:t>
            </a:r>
          </a:p>
          <a:p>
            <a:pPr marL="320040" marR="0" indent="320040" algn="ctr">
              <a:lnSpc>
                <a:spcPts val="1500"/>
              </a:lnSpc>
              <a:spcBef>
                <a:spcPts val="95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5">
                <a:solidFill>
                  <a:srgbClr val="000000"/>
                </a:solidFill>
                <a:latin typeface="Arial Narrow" panose="02020603050405020304" pitchFamily="2"/>
              </a:rPr>
              <a:t>RK/LK – right/left knee </a:t>
            </a:r>
          </a:p>
          <a:p>
            <a:pPr marL="320040" marR="0" indent="320040" algn="ctr">
              <a:lnSpc>
                <a:spcPts val="1500"/>
              </a:lnSpc>
              <a:spcBef>
                <a:spcPts val="970"/>
              </a:spcBef>
              <a:spcAft>
                <a:spcPts val="205"/>
              </a:spcAft>
              <a:buFont typeface="Symbol"/>
              <a:buChar char="·"/>
            </a:pPr>
            <a:r>
              <a:rPr lang="en-US" sz="1200" spc="-10">
                <a:solidFill>
                  <a:srgbClr val="000000"/>
                </a:solidFill>
                <a:latin typeface="Arial Narrow" panose="02020603050405020304" pitchFamily="2"/>
              </a:rPr>
              <a:t>RA/LA – right/left ankle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06425" y="5989955"/>
            <a:ext cx="3084830" cy="332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800"/>
              </a:lnSpc>
              <a:spcAft>
                <a:spcPts val="80"/>
              </a:spcAf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1"/>
              </a:rPr>
              <a:t>Mandery, C., Terlemez, O., Do, M., Vahrenkamp, N., and Asfour, T. 2016. Unifying representations and large-scale whole-body motion databases for studying human motion. </a:t>
            </a:r>
            <a:r>
              <a:rPr lang="en-US" sz="700" i="1" spc="0">
                <a:solidFill>
                  <a:srgbClr val="000000"/>
                </a:solidFill>
                <a:latin typeface="Times New Roman" panose="02020603050405020304" pitchFamily="1"/>
              </a:rPr>
              <a:t>IEE Transactions on Robotics, </a:t>
            </a:r>
            <a:r>
              <a:rPr lang="en-US" sz="700" b="1" spc="0">
                <a:solidFill>
                  <a:srgbClr val="000000"/>
                </a:solidFill>
                <a:latin typeface="Times New Roman" panose="02020603050405020304" pitchFamily="1"/>
              </a:rPr>
              <a:t>32(4)</a:t>
            </a:r>
            <a:r>
              <a:rPr lang="en-US" sz="700" spc="0">
                <a:solidFill>
                  <a:srgbClr val="000000"/>
                </a:solidFill>
                <a:latin typeface="Times New Roman" panose="02020603050405020304" pitchFamily="1"/>
              </a:rPr>
              <a:t>:796-809.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111625" y="5939790"/>
            <a:ext cx="2947670" cy="370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just">
              <a:lnSpc>
                <a:spcPts val="700"/>
              </a:lnSpc>
              <a:spcAft>
                <a:spcPts val="10"/>
              </a:spcAft>
            </a:pPr>
            <a:r>
              <a:rPr lang="en-US" sz="650" spc="-25">
                <a:solidFill>
                  <a:srgbClr val="000000"/>
                </a:solidFill>
                <a:latin typeface="Times New Roman" panose="02020603050405020304" pitchFamily="1"/>
              </a:rPr>
              <a:t>Terlemez, O., Ulbrich, S. and Mandery, C. 2014. Master Motor Map (MMM) – Framework and toolkit for capturing, representing, and reproducing human motion on humanoid robots. </a:t>
            </a:r>
            <a:r>
              <a:rPr lang="en-US" sz="650" i="1" spc="-25">
                <a:solidFill>
                  <a:srgbClr val="000000"/>
                </a:solidFill>
                <a:latin typeface="Times New Roman" panose="02020603050405020304" pitchFamily="1"/>
              </a:rPr>
              <a:t>IEEE-RAS International Conference on Humanoid Robots (Humanoids). </a:t>
            </a:r>
            <a:r>
              <a:rPr lang="en-US" sz="650" spc="-25">
                <a:solidFill>
                  <a:srgbClr val="000000"/>
                </a:solidFill>
                <a:latin typeface="Times New Roman" panose="02020603050405020304" pitchFamily="1"/>
              </a:rPr>
              <a:t>18-20 November. Madrid, Spain. </a:t>
            </a:r>
            <a:r>
              <a:rPr lang="en-US" sz="650" u="sng" spc="-25">
                <a:solidFill>
                  <a:srgbClr val="0000FF"/>
                </a:solidFill>
                <a:latin typeface="Times New Roman" panose="02020603050405020304" pitchFamily="1"/>
              </a:rPr>
              <a:t>https://h2t.anthropomatik.kit.edu/pdf/Terlemez2014.pdf</a:t>
            </a:r>
            <a:r>
              <a:rPr lang="en-US" sz="650" spc="-25">
                <a:solidFill>
                  <a:srgbClr val="000000"/>
                </a:solidFill>
                <a:latin typeface="Times New Roman" panose="02020603050405020304" pitchFamily="1"/>
              </a:rPr>
              <a:t> (accessed April 25, 2020).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2770" y="1584325"/>
            <a:ext cx="1207135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750" b="1" spc="-125">
                <a:solidFill>
                  <a:srgbClr val="FFFFFF"/>
                </a:solidFill>
                <a:latin typeface="Calibri" panose="02020603050405020304" pitchFamily="2"/>
              </a:rPr>
              <a:t>RESULTS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733800" y="2139950"/>
            <a:ext cx="2709545" cy="499745"/>
          </a:xfrm>
          <a:prstGeom prst="rect">
            <a:avLst/>
          </a:prstGeom>
          <a:solidFill>
            <a:srgbClr val="4F80BC"/>
          </a:solidFill>
          <a:ln w="0" cmpd="sng">
            <a:noFill/>
            <a:prstDash val="solid"/>
          </a:ln>
        </p:spPr>
        <p:txBody>
          <a:bodyPr vert="horz" lIns="0" tIns="142240" rIns="0" bIns="0" anchor="t"/>
          <a:lstStyle/>
          <a:p>
            <a:pPr marL="0" marR="0" indent="0" algn="ctr">
              <a:lnSpc>
                <a:spcPts val="1600"/>
              </a:lnSpc>
              <a:spcAft>
                <a:spcPts val="1155"/>
              </a:spcAft>
            </a:pPr>
            <a:r>
              <a:rPr lang="en-US" sz="1400" b="1" spc="0">
                <a:solidFill>
                  <a:srgbClr val="FFFFFF"/>
                </a:solidFill>
                <a:latin typeface="Arial" panose="02020603050405020304" pitchFamily="2"/>
              </a:rPr>
              <a:t>Gait Utility in Identification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423670" y="5108575"/>
            <a:ext cx="1023620" cy="502920"/>
          </a:xfrm>
          <a:prstGeom prst="rect">
            <a:avLst/>
          </a:prstGeom>
          <a:solidFill>
            <a:srgbClr val="4BABC6"/>
          </a:solidFill>
          <a:ln w="0" cmpd="sng">
            <a:noFill/>
            <a:prstDash val="solid"/>
          </a:ln>
        </p:spPr>
        <p:txBody>
          <a:bodyPr vert="horz" lIns="0" tIns="175260" rIns="0" bIns="0" anchor="t"/>
          <a:lstStyle/>
          <a:p>
            <a:pPr marL="137160" marR="0" indent="0" algn="l">
              <a:lnSpc>
                <a:spcPts val="1200"/>
              </a:lnSpc>
              <a:spcAft>
                <a:spcPts val="1380"/>
              </a:spcAft>
            </a:pPr>
            <a:r>
              <a:rPr lang="en-US" sz="1000" spc="0">
                <a:solidFill>
                  <a:srgbClr val="FFFFFF"/>
                </a:solidFill>
                <a:latin typeface="Arial" panose="02020603050405020304" pitchFamily="2"/>
              </a:rPr>
              <a:t>Synchronicity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423670" y="5852160"/>
            <a:ext cx="1023620" cy="499745"/>
          </a:xfrm>
          <a:prstGeom prst="rect">
            <a:avLst/>
          </a:prstGeom>
          <a:solidFill>
            <a:srgbClr val="4BABC6"/>
          </a:solidFill>
          <a:ln w="0" cmpd="sng">
            <a:noFill/>
            <a:prstDash val="solid"/>
          </a:ln>
        </p:spPr>
        <p:txBody>
          <a:bodyPr vert="horz" lIns="0" tIns="175260" rIns="0" bIns="0" anchor="t"/>
          <a:lstStyle/>
          <a:p>
            <a:pPr marL="137160" marR="0" indent="0" algn="l">
              <a:lnSpc>
                <a:spcPts val="1200"/>
              </a:lnSpc>
              <a:spcAft>
                <a:spcPts val="1355"/>
              </a:spcAft>
            </a:pPr>
            <a:r>
              <a:rPr lang="en-US" sz="1000" spc="0">
                <a:solidFill>
                  <a:srgbClr val="FFFFFF"/>
                </a:solidFill>
                <a:latin typeface="Arial" panose="02020603050405020304" pitchFamily="2"/>
              </a:rPr>
              <a:t>Angle Values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2770" y="1584325"/>
            <a:ext cx="1207135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750" b="1" spc="-125">
                <a:solidFill>
                  <a:srgbClr val="FFFFFF"/>
                </a:solidFill>
                <a:latin typeface="Calibri" panose="02020603050405020304" pitchFamily="2"/>
              </a:rPr>
              <a:t>RESULTS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733800" y="2139950"/>
            <a:ext cx="2709545" cy="499745"/>
          </a:xfrm>
          <a:prstGeom prst="rect">
            <a:avLst/>
          </a:prstGeom>
          <a:solidFill>
            <a:srgbClr val="4F80BC"/>
          </a:solidFill>
          <a:ln w="0" cmpd="sng">
            <a:noFill/>
            <a:prstDash val="solid"/>
          </a:ln>
        </p:spPr>
        <p:txBody>
          <a:bodyPr vert="horz" lIns="0" tIns="142240" rIns="0" bIns="0" anchor="t"/>
          <a:lstStyle/>
          <a:p>
            <a:pPr marL="0" marR="0" indent="0" algn="ctr">
              <a:lnSpc>
                <a:spcPts val="1600"/>
              </a:lnSpc>
              <a:spcAft>
                <a:spcPts val="1155"/>
              </a:spcAft>
            </a:pPr>
            <a:r>
              <a:rPr lang="en-US" sz="1400" b="1" spc="0">
                <a:solidFill>
                  <a:srgbClr val="FFFFFF"/>
                </a:solidFill>
                <a:latin typeface="Arial" panose="02020603050405020304" pitchFamily="2"/>
              </a:rPr>
              <a:t>Gait Utility in Identification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423670" y="5108575"/>
            <a:ext cx="1023620" cy="502920"/>
          </a:xfrm>
          <a:prstGeom prst="rect">
            <a:avLst/>
          </a:prstGeom>
          <a:solidFill>
            <a:srgbClr val="4BABC6"/>
          </a:solidFill>
          <a:ln w="0" cmpd="sng">
            <a:noFill/>
            <a:prstDash val="solid"/>
          </a:ln>
        </p:spPr>
        <p:txBody>
          <a:bodyPr vert="horz" lIns="0" tIns="175260" rIns="0" bIns="0" anchor="t"/>
          <a:lstStyle/>
          <a:p>
            <a:pPr marL="137160" marR="0" indent="0" algn="l">
              <a:lnSpc>
                <a:spcPts val="1200"/>
              </a:lnSpc>
              <a:spcAft>
                <a:spcPts val="1380"/>
              </a:spcAft>
            </a:pPr>
            <a:r>
              <a:rPr lang="en-US" sz="1000" spc="0">
                <a:solidFill>
                  <a:srgbClr val="FFFFFF"/>
                </a:solidFill>
                <a:latin typeface="Arial" panose="02020603050405020304" pitchFamily="2"/>
              </a:rPr>
              <a:t>Synchronicity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423670" y="5852160"/>
            <a:ext cx="1023620" cy="499745"/>
          </a:xfrm>
          <a:prstGeom prst="rect">
            <a:avLst/>
          </a:prstGeom>
          <a:solidFill>
            <a:srgbClr val="4BABC6"/>
          </a:solidFill>
          <a:ln w="0" cmpd="sng">
            <a:noFill/>
            <a:prstDash val="solid"/>
          </a:ln>
        </p:spPr>
        <p:txBody>
          <a:bodyPr vert="horz" lIns="0" tIns="175260" rIns="0" bIns="0" anchor="t"/>
          <a:lstStyle/>
          <a:p>
            <a:pPr marL="137160" marR="0" indent="0" algn="l">
              <a:lnSpc>
                <a:spcPts val="1200"/>
              </a:lnSpc>
              <a:spcAft>
                <a:spcPts val="1355"/>
              </a:spcAft>
            </a:pPr>
            <a:r>
              <a:rPr lang="en-US" sz="1000" spc="0">
                <a:solidFill>
                  <a:srgbClr val="FFFFFF"/>
                </a:solidFill>
                <a:latin typeface="Arial" panose="02020603050405020304" pitchFamily="2"/>
              </a:rPr>
              <a:t>Angle Values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2620" y="1602740"/>
            <a:ext cx="4692650" cy="284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225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950" b="1" spc="0">
                <a:solidFill>
                  <a:srgbClr val="FFFFFF"/>
                </a:solidFill>
                <a:latin typeface="Calibri" panose="02020603050405020304" pitchFamily="2"/>
              </a:rPr>
              <a:t>Intraindividual Variability: Upper Body Joints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4025" y="2252345"/>
            <a:ext cx="9156700" cy="364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600200" marR="0" indent="0" algn="l">
              <a:lnSpc>
                <a:spcPts val="2000"/>
              </a:lnSpc>
              <a:spcAft>
                <a:spcPts val="830"/>
              </a:spcAft>
              <a:tabLst>
                <a:tab pos="6217920" algn="l"/>
              </a:tabLst>
            </a:pPr>
            <a:r>
              <a:rPr lang="en-US" sz="1750" b="1" spc="-5">
                <a:solidFill>
                  <a:srgbClr val="000000"/>
                </a:solidFill>
                <a:latin typeface="Arial Narrow" panose="02020603050405020304" pitchFamily="2"/>
              </a:rPr>
              <a:t>A - Shoulder Joint B - Elbow Joint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515620" y="5948680"/>
            <a:ext cx="9156700" cy="236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0">
                <a:solidFill>
                  <a:srgbClr val="000000"/>
                </a:solidFill>
                <a:latin typeface="Arial Narrow" panose="02020603050405020304" pitchFamily="2"/>
              </a:rPr>
              <a:t>Figure 4 – Upper Limb Angular Waveforms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101155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7200" y="3792220"/>
            <a:ext cx="9156700" cy="1960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1950" b="1" spc="0">
                <a:solidFill>
                  <a:srgbClr val="000000"/>
                </a:solidFill>
                <a:latin typeface="Arial Narrow" panose="02020603050405020304" pitchFamily="2"/>
              </a:rPr>
              <a:t>The utility of gait in forensic human identification: an empirical investigation using </a:t>
            </a:r>
            <a:br/>
            <a:r>
              <a:rPr lang="en-US" sz="1950" b="1" spc="0">
                <a:solidFill>
                  <a:srgbClr val="000000"/>
                </a:solidFill>
                <a:latin typeface="Arial Narrow" panose="02020603050405020304" pitchFamily="2"/>
              </a:rPr>
              <a:t>biomechanical and anthropological principles</a:t>
            </a:r>
            <a:r>
              <a:rPr lang="en-US" sz="2150" spc="0">
                <a:solidFill>
                  <a:srgbClr val="000000"/>
                </a:solidFill>
                <a:latin typeface="Arial Narrow" panose="02020603050405020304" pitchFamily="2"/>
              </a:rPr>
              <a:t>. </a:t>
            </a:r>
          </a:p>
          <a:p>
            <a:pPr marL="0" marR="0" indent="0" algn="ctr">
              <a:lnSpc>
                <a:spcPts val="2100"/>
              </a:lnSpc>
              <a:spcBef>
                <a:spcPts val="6165"/>
              </a:spcBef>
              <a:spcAft>
                <a:spcPts val="0"/>
              </a:spcAft>
            </a:pPr>
            <a:r>
              <a:rPr lang="en-US" sz="1850" spc="0">
                <a:solidFill>
                  <a:srgbClr val="000000"/>
                </a:solidFill>
                <a:latin typeface="Arial Narrow" panose="02020603050405020304" pitchFamily="2"/>
              </a:rPr>
              <a:t>Ioana Macoveciuc </a:t>
            </a:r>
          </a:p>
          <a:p>
            <a:pPr marL="0" marR="0" indent="0" algn="ctr">
              <a:lnSpc>
                <a:spcPts val="2100"/>
              </a:lnSpc>
              <a:spcBef>
                <a:spcPts val="100"/>
              </a:spcBef>
              <a:spcAft>
                <a:spcPts val="25"/>
              </a:spcAft>
            </a:pPr>
            <a:r>
              <a:rPr lang="en-US" sz="1850" spc="0">
                <a:solidFill>
                  <a:srgbClr val="000000"/>
                </a:solidFill>
                <a:latin typeface="Arial Narrow" panose="02020603050405020304" pitchFamily="2"/>
              </a:rPr>
              <a:t>Department of Security and Crime Science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7372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77570" y="2618105"/>
            <a:ext cx="8211820" cy="29140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0080" y="1595755"/>
            <a:ext cx="4690745" cy="290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Calibri" panose="02020603050405020304" pitchFamily="2"/>
              </a:rPr>
              <a:t>Intraindividual Variability: Upper Body Joints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4025" y="2251710"/>
            <a:ext cx="9156700" cy="366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600200" marR="0" indent="0" algn="l">
              <a:lnSpc>
                <a:spcPts val="2000"/>
              </a:lnSpc>
              <a:spcAft>
                <a:spcPts val="835"/>
              </a:spcAft>
              <a:tabLst>
                <a:tab pos="6217920" algn="l"/>
              </a:tabLst>
            </a:pPr>
            <a:r>
              <a:rPr lang="en-US" sz="1750" b="1" spc="-5">
                <a:solidFill>
                  <a:srgbClr val="000000"/>
                </a:solidFill>
                <a:latin typeface="Arial Narrow" panose="02020603050405020304" pitchFamily="2"/>
              </a:rPr>
              <a:t>A - Shoulder Joint B - Elbow Joint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541020" y="5946140"/>
            <a:ext cx="9156700" cy="238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0">
                <a:solidFill>
                  <a:srgbClr val="000000"/>
                </a:solidFill>
                <a:latin typeface="Arial Narrow" panose="02020603050405020304" pitchFamily="2"/>
              </a:rPr>
              <a:t>Figure 5 – Upper Limb Standard Deviations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7372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85470" y="2630170"/>
            <a:ext cx="8900160" cy="21945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0080" y="1595755"/>
            <a:ext cx="4685030" cy="290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Calibri" panose="02020603050405020304" pitchFamily="2"/>
              </a:rPr>
              <a:t>Intraindividual Variability: Lower Body Joints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7200" y="2282190"/>
            <a:ext cx="9156700" cy="3479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97280" marR="0" indent="0" algn="l">
              <a:lnSpc>
                <a:spcPts val="2000"/>
              </a:lnSpc>
              <a:spcAft>
                <a:spcPts val="680"/>
              </a:spcAft>
              <a:tabLst>
                <a:tab pos="4114800" algn="l"/>
                <a:tab pos="7086600" algn="l"/>
              </a:tabLst>
            </a:pPr>
            <a:r>
              <a:rPr lang="en-US" sz="1750" b="1" spc="0">
                <a:solidFill>
                  <a:srgbClr val="000000"/>
                </a:solidFill>
                <a:latin typeface="Arial Narrow" panose="02020603050405020304" pitchFamily="2"/>
              </a:rPr>
              <a:t>A - Hip Joint B - Knee Joint C - Ankle Joint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57200" y="5946140"/>
            <a:ext cx="9156700" cy="238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5">
                <a:solidFill>
                  <a:srgbClr val="000000"/>
                </a:solidFill>
                <a:latin typeface="Arial Narrow" panose="02020603050405020304" pitchFamily="2"/>
              </a:rPr>
              <a:t>Figure 6 – Lower Limb Angular Waveforms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7372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33730" y="2648585"/>
            <a:ext cx="8872855" cy="224980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0080" y="1595755"/>
            <a:ext cx="4685030" cy="290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Calibri" panose="02020603050405020304" pitchFamily="2"/>
              </a:rPr>
              <a:t>Intraindividual Variability: Lower Body Joints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7200" y="2282190"/>
            <a:ext cx="9156700" cy="366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97280" marR="0" indent="0" algn="l">
              <a:lnSpc>
                <a:spcPts val="2000"/>
              </a:lnSpc>
              <a:spcAft>
                <a:spcPts val="825"/>
              </a:spcAft>
              <a:tabLst>
                <a:tab pos="4114800" algn="l"/>
                <a:tab pos="7086600" algn="l"/>
              </a:tabLst>
            </a:pPr>
            <a:r>
              <a:rPr lang="en-US" sz="1750" b="1" spc="0">
                <a:solidFill>
                  <a:srgbClr val="000000"/>
                </a:solidFill>
                <a:latin typeface="Arial Narrow" panose="02020603050405020304" pitchFamily="2"/>
              </a:rPr>
              <a:t>A - Hip Joint B - Knee Joint C - Ankle Joint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57200" y="5946140"/>
            <a:ext cx="9156700" cy="238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0">
                <a:solidFill>
                  <a:srgbClr val="000000"/>
                </a:solidFill>
                <a:latin typeface="Arial Narrow" panose="02020603050405020304" pitchFamily="2"/>
              </a:rPr>
              <a:t>Figure 7 – Lower Limb Standard Deviations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7372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078095" y="2660650"/>
            <a:ext cx="24130" cy="889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2889250" y="2752090"/>
            <a:ext cx="4356100" cy="1066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889760" y="3404870"/>
            <a:ext cx="6546850" cy="20383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3230880" y="4148455"/>
            <a:ext cx="274320" cy="48133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7"/>
          <a:stretch>
            <a:fillRect/>
          </a:stretch>
        </p:blipFill>
        <p:spPr>
          <a:xfrm>
            <a:off x="5294630" y="4148455"/>
            <a:ext cx="325755" cy="48133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8"/>
          <a:stretch>
            <a:fillRect/>
          </a:stretch>
        </p:blipFill>
        <p:spPr>
          <a:xfrm>
            <a:off x="1146175" y="4584065"/>
            <a:ext cx="219075" cy="4889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9"/>
          <a:stretch>
            <a:fillRect/>
          </a:stretch>
        </p:blipFill>
        <p:spPr>
          <a:xfrm>
            <a:off x="1146175" y="5340350"/>
            <a:ext cx="243840" cy="48260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/>
          <a:stretch>
            <a:fillRect/>
          </a:stretch>
        </p:blipFill>
        <p:spPr>
          <a:xfrm>
            <a:off x="1146175" y="6071870"/>
            <a:ext cx="219075" cy="482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2770" y="1584325"/>
            <a:ext cx="1207135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750" b="1" spc="-125">
                <a:solidFill>
                  <a:srgbClr val="FFFFFF"/>
                </a:solidFill>
                <a:latin typeface="Calibri" panose="02020603050405020304" pitchFamily="2"/>
              </a:rPr>
              <a:t>RESULTS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733800" y="2139950"/>
            <a:ext cx="2709545" cy="499745"/>
          </a:xfrm>
          <a:prstGeom prst="rect">
            <a:avLst/>
          </a:prstGeom>
          <a:solidFill>
            <a:srgbClr val="4F80BC"/>
          </a:solidFill>
          <a:ln w="0" cmpd="sng">
            <a:noFill/>
            <a:prstDash val="solid"/>
          </a:ln>
        </p:spPr>
        <p:txBody>
          <a:bodyPr vert="horz" lIns="0" tIns="142240" rIns="0" bIns="0" anchor="t"/>
          <a:lstStyle/>
          <a:p>
            <a:pPr marL="0" marR="0" indent="0" algn="ctr">
              <a:lnSpc>
                <a:spcPts val="1600"/>
              </a:lnSpc>
              <a:spcAft>
                <a:spcPts val="1155"/>
              </a:spcAft>
            </a:pPr>
            <a:r>
              <a:rPr lang="en-US" sz="1400" b="1" spc="0">
                <a:solidFill>
                  <a:srgbClr val="FFFFFF"/>
                </a:solidFill>
                <a:latin typeface="Arial" panose="02020603050405020304" pitchFamily="2"/>
              </a:rPr>
              <a:t>Gait Utility in Identification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33270" y="2834640"/>
          <a:ext cx="6089650" cy="594360"/>
        </p:xfrm>
        <a:graphic>
          <a:graphicData uri="http://schemas.openxmlformats.org/drawingml/2006/table">
            <a:tbl>
              <a:tblPr/>
              <a:tblGrid>
                <a:gridCol w="174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90">
                <a:tc rowSpan="3"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935"/>
                        </a:spcBef>
                        <a:spcAft>
                          <a:spcPts val="845"/>
                        </a:spcAft>
                      </a:pPr>
                      <a:r>
                        <a:rPr lang="en-US" sz="115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Intraindividual </a:t>
                      </a:r>
                      <a:br/>
                      <a:r>
                        <a:rPr lang="en-US" sz="115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Variability </a:t>
                      </a:r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2413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7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740"/>
                        </a:spcBef>
                        <a:spcAft>
                          <a:spcPts val="705"/>
                        </a:spcAft>
                      </a:pPr>
                      <a:r>
                        <a:rPr lang="en-US" sz="1150" b="1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Interindividual </a:t>
                      </a:r>
                      <a:br/>
                      <a:r>
                        <a:rPr lang="en-US" sz="1150" b="1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Variability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9ABA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2413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14730" y="3648710"/>
          <a:ext cx="8699500" cy="52451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34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Are characteristics of singular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How large are differences </a:t>
                      </a:r>
                    </a:p>
                  </a:txBody>
                  <a:tcPr marL="0" marR="0" marT="0" marB="0" anchor="ctr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Does the degree of intraindividual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72440" indent="0" algn="r">
                        <a:lnSpc>
                          <a:spcPts val="1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Do differences between body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gait cycles represented in their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amongst gait cycles of the </a:t>
                      </a:r>
                    </a:p>
                  </a:txBody>
                  <a:tcPr marL="0" marR="0" marT="0" marB="0" anchor="ctr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variability influence differentiation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7244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sides influence differentiation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4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respective mean waveforms?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2413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4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same participant? </a:t>
                      </a:r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2413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4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amongst individuals?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701040" indent="0" algn="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4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amongst individuals?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57530" y="4133215"/>
          <a:ext cx="9156700" cy="779780"/>
        </p:xfrm>
        <a:graphic>
          <a:graphicData uri="http://schemas.openxmlformats.org/drawingml/2006/table">
            <a:tbl>
              <a:tblPr/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9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18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413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413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1550"/>
                        </a:spcBef>
                        <a:spcAft>
                          <a:spcPts val="1545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Shape </a:t>
                      </a:r>
                    </a:p>
                  </a:txBody>
                  <a:tcPr marL="0" marR="0" marT="0" marB="0" anchor="ctr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2413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1165"/>
                        </a:spcBef>
                        <a:spcAft>
                          <a:spcPts val="102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Standard </a:t>
                      </a:r>
                      <a:br/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Deviation </a:t>
                      </a:r>
                    </a:p>
                  </a:txBody>
                  <a:tcPr marL="0" marR="0" marT="0" marB="0" anchor="ctr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2413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8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533015" indent="0" algn="r">
                        <a:lnSpc>
                          <a:spcPts val="1100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Fisher-pitman permutation </a:t>
                      </a:r>
                    </a:p>
                    <a:p>
                      <a:pPr marL="0" marR="3104515" indent="0" algn="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875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tests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4BA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2413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2413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398905" y="5086985"/>
            <a:ext cx="1073150" cy="548640"/>
          </a:xfrm>
          <a:prstGeom prst="rect">
            <a:avLst/>
          </a:prstGeom>
          <a:noFill/>
          <a:ln w="21590" cmpd="sng">
            <a:solidFill>
              <a:srgbClr val="000000"/>
            </a:solidFill>
            <a:prstDash val="solid"/>
          </a:ln>
        </p:spPr>
        <p:txBody>
          <a:bodyPr vert="horz" lIns="0" tIns="175260" rIns="0" bIns="0" anchor="t"/>
          <a:lstStyle/>
          <a:p>
            <a:pPr marL="137160" marR="0" indent="0" algn="l">
              <a:lnSpc>
                <a:spcPts val="1200"/>
              </a:lnSpc>
              <a:spcAft>
                <a:spcPts val="1380"/>
              </a:spcAft>
            </a:pPr>
            <a:r>
              <a:rPr lang="en-US" sz="1000" spc="0">
                <a:solidFill>
                  <a:srgbClr val="000000"/>
                </a:solidFill>
                <a:latin typeface="Arial" panose="02020603050405020304" pitchFamily="2"/>
              </a:rPr>
              <a:t>Synchronicity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398905" y="5830570"/>
            <a:ext cx="1073150" cy="546100"/>
          </a:xfrm>
          <a:prstGeom prst="rect">
            <a:avLst/>
          </a:prstGeom>
          <a:noFill/>
          <a:ln w="24130" cmpd="sng">
            <a:solidFill>
              <a:srgbClr val="000000"/>
            </a:solidFill>
            <a:prstDash val="solid"/>
          </a:ln>
        </p:spPr>
        <p:txBody>
          <a:bodyPr vert="horz" lIns="0" tIns="172720" rIns="0" bIns="0" anchor="t"/>
          <a:lstStyle/>
          <a:p>
            <a:pPr marL="137160" marR="0" indent="0" algn="l">
              <a:lnSpc>
                <a:spcPts val="1200"/>
              </a:lnSpc>
              <a:spcAft>
                <a:spcPts val="1355"/>
              </a:spcAft>
            </a:pPr>
            <a:r>
              <a:rPr lang="en-US" sz="1000" spc="0">
                <a:solidFill>
                  <a:srgbClr val="000000"/>
                </a:solidFill>
                <a:latin typeface="Arial" panose="02020603050405020304" pitchFamily="2"/>
              </a:rPr>
              <a:t>Angle Values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124585" y="4148455"/>
            <a:ext cx="0" cy="1951355"/>
          </a:xfrm>
          <a:prstGeom prst="line">
            <a:avLst/>
          </a:prstGeom>
          <a:ln w="24130" cmpd="sng">
            <a:solidFill>
              <a:srgbClr val="4BABC6"/>
            </a:solidFill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7372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60705" y="2581910"/>
            <a:ext cx="8955405" cy="35109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0080" y="1595755"/>
            <a:ext cx="4700270" cy="290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Calibri" panose="02020603050405020304" pitchFamily="2"/>
              </a:rPr>
              <a:t>Interindividual Variability: Upper Body Joints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5295" y="2246630"/>
            <a:ext cx="9156700" cy="335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600200" marR="0" indent="0" algn="l">
              <a:lnSpc>
                <a:spcPts val="2000"/>
              </a:lnSpc>
              <a:spcAft>
                <a:spcPts val="585"/>
              </a:spcAft>
              <a:tabLst>
                <a:tab pos="6217920" algn="l"/>
              </a:tabLst>
            </a:pPr>
            <a:r>
              <a:rPr lang="en-US" sz="1750" b="1" spc="-5">
                <a:solidFill>
                  <a:srgbClr val="000000"/>
                </a:solidFill>
                <a:latin typeface="Arial Narrow" panose="02020603050405020304" pitchFamily="2"/>
              </a:rPr>
              <a:t>A - Shoulder Joint B - Elbow Joint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04800" y="6116955"/>
            <a:ext cx="9156700" cy="245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1800"/>
              </a:lnSpc>
              <a:spcAft>
                <a:spcPts val="25"/>
              </a:spcAft>
            </a:pPr>
            <a:r>
              <a:rPr lang="en-US" sz="1600" b="1" spc="0">
                <a:solidFill>
                  <a:srgbClr val="000000"/>
                </a:solidFill>
                <a:latin typeface="Arial Narrow" panose="02020603050405020304" pitchFamily="2"/>
              </a:rPr>
              <a:t>Figure 8 – Fisher-Pitman Permutation Tests in the Upper Body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7372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" y="2776855"/>
            <a:ext cx="7854315" cy="263334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0080" y="1595755"/>
            <a:ext cx="4700270" cy="290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Calibri" panose="02020603050405020304" pitchFamily="2"/>
              </a:rPr>
              <a:t>Interindividual Variability: Upper Body Joints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4025" y="2251710"/>
            <a:ext cx="9156700" cy="525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600200" marR="0" indent="0" algn="l">
              <a:lnSpc>
                <a:spcPts val="2000"/>
              </a:lnSpc>
              <a:spcAft>
                <a:spcPts val="2060"/>
              </a:spcAft>
              <a:tabLst>
                <a:tab pos="6217920" algn="l"/>
              </a:tabLst>
            </a:pPr>
            <a:r>
              <a:rPr lang="en-US" sz="1750" b="1" spc="-5">
                <a:solidFill>
                  <a:srgbClr val="000000"/>
                </a:solidFill>
                <a:latin typeface="Arial Narrow" panose="02020603050405020304" pitchFamily="2"/>
              </a:rPr>
              <a:t>A - Shoulder Joint B - Elbow Joint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70205" y="5918835"/>
            <a:ext cx="9156700" cy="240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0">
                <a:solidFill>
                  <a:srgbClr val="000000"/>
                </a:solidFill>
                <a:latin typeface="Arial Narrow" panose="02020603050405020304" pitchFamily="2"/>
              </a:rPr>
              <a:t>Figure 9 – Fisher-Pitman Permutation Tests Given Body Side in the Upper Limb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506285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0080" y="1595755"/>
            <a:ext cx="4690745" cy="290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Calibri" panose="02020603050405020304" pitchFamily="2"/>
              </a:rPr>
              <a:t>Interindividual Variability: Lower Body Joints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298575" y="2117725"/>
            <a:ext cx="7019290" cy="271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  <a:tabLst>
                <a:tab pos="2697480" algn="l"/>
                <a:tab pos="7040880" algn="r"/>
              </a:tabLst>
            </a:pPr>
            <a:r>
              <a:rPr lang="en-US" sz="1750" b="1" spc="0">
                <a:solidFill>
                  <a:srgbClr val="000000"/>
                </a:solidFill>
                <a:latin typeface="Arial Narrow" panose="02020603050405020304" pitchFamily="2"/>
              </a:rPr>
              <a:t>A - Hip Joint B - Knee Joint C - Ankle Joint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355850" y="6141720"/>
            <a:ext cx="4971415" cy="234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Arial Narrow" panose="02020603050405020304" pitchFamily="2"/>
              </a:rPr>
              <a:t>Figure 10 – Fisher-Pitman Permutation Tests in the Lower Limb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7372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6575" y="2508250"/>
            <a:ext cx="8528050" cy="220408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0080" y="1595755"/>
            <a:ext cx="4690745" cy="290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Calibri" panose="02020603050405020304" pitchFamily="2"/>
              </a:rPr>
              <a:t>Interindividual Variability: Lower Body Joints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7200" y="2120265"/>
            <a:ext cx="9156700" cy="38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05840" marR="0" indent="0" algn="l">
              <a:lnSpc>
                <a:spcPts val="2000"/>
              </a:lnSpc>
              <a:spcAft>
                <a:spcPts val="1020"/>
              </a:spcAft>
              <a:tabLst>
                <a:tab pos="3749040" algn="l"/>
                <a:tab pos="6720840" algn="l"/>
              </a:tabLst>
            </a:pPr>
            <a:r>
              <a:rPr lang="en-US" sz="1750" b="1" spc="0">
                <a:solidFill>
                  <a:srgbClr val="000000"/>
                </a:solidFill>
                <a:latin typeface="Arial Narrow" panose="02020603050405020304" pitchFamily="2"/>
              </a:rPr>
              <a:t>A - Hip Joint B - Knee Joint C - Ankle Joint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57200" y="4925060"/>
            <a:ext cx="9156700" cy="243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1800"/>
              </a:lnSpc>
              <a:spcAft>
                <a:spcPts val="45"/>
              </a:spcAft>
            </a:pPr>
            <a:r>
              <a:rPr lang="en-US" sz="1600" b="1" spc="0">
                <a:solidFill>
                  <a:srgbClr val="000000"/>
                </a:solidFill>
                <a:latin typeface="Arial Narrow" panose="02020603050405020304" pitchFamily="2"/>
              </a:rPr>
              <a:t>Figure 11 – Fisher-Pitman Permutation Tests Given Body Side in the Lower Limb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731520" y="2658110"/>
            <a:ext cx="4127500" cy="2904490"/>
          </a:xfrm>
          <a:prstGeom prst="rect">
            <a:avLst/>
          </a:prstGeom>
          <a:solidFill>
            <a:srgbClr val="F2DCDB"/>
          </a:solidFill>
          <a:ln w="27305" cmpd="sng">
            <a:solidFill>
              <a:srgbClr val="FE0001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73723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772785" y="2447290"/>
            <a:ext cx="3676015" cy="401129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72770" y="1584325"/>
            <a:ext cx="4319270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750" b="1" spc="-15">
                <a:solidFill>
                  <a:srgbClr val="FFFFFF"/>
                </a:solidFill>
                <a:latin typeface="Calibri" panose="02020603050405020304" pitchFamily="2"/>
              </a:rPr>
              <a:t>DISCUSSION &amp; CONCLUSIONS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806440" y="2176145"/>
            <a:ext cx="2832100" cy="236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-20">
                <a:solidFill>
                  <a:srgbClr val="000000"/>
                </a:solidFill>
                <a:latin typeface="Arial Narrow" panose="02020603050405020304" pitchFamily="2"/>
              </a:rPr>
              <a:t>Figure 12 – Hip Data of Participant 3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8644255" y="2575560"/>
            <a:ext cx="804545" cy="1182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900" b="1" i="1" spc="-5">
                <a:solidFill>
                  <a:srgbClr val="548DD1"/>
                </a:solidFill>
                <a:latin typeface="Times New Roman" panose="02020603050405020304" pitchFamily="1"/>
              </a:rPr>
              <a:t>Left Hip Cycles </a:t>
            </a:r>
            <a:r>
              <a:rPr lang="en-US" sz="900" b="1" i="1" spc="-5">
                <a:solidFill>
                  <a:srgbClr val="8FB4E1"/>
                </a:solidFill>
                <a:latin typeface="Times New Roman" panose="02020603050405020304" pitchFamily="1"/>
              </a:rPr>
              <a:t>Right Hip Cycles </a:t>
            </a:r>
            <a:r>
              <a:rPr lang="en-US" sz="900" b="1" i="1" spc="-5">
                <a:solidFill>
                  <a:srgbClr val="00B04F"/>
                </a:solidFill>
                <a:latin typeface="Times New Roman" panose="02020603050405020304" pitchFamily="1"/>
              </a:rPr>
              <a:t>Left Hip Mean </a:t>
            </a:r>
            <a:r>
              <a:rPr lang="en-US" sz="900" b="1" i="1" spc="-5">
                <a:solidFill>
                  <a:srgbClr val="E46C08"/>
                </a:solidFill>
                <a:latin typeface="Times New Roman" panose="02020603050405020304" pitchFamily="1"/>
              </a:rPr>
              <a:t>Right Hip Mean </a:t>
            </a:r>
            <a:r>
              <a:rPr lang="en-US" sz="900" b="1" i="1" spc="-5">
                <a:solidFill>
                  <a:srgbClr val="000000"/>
                </a:solidFill>
                <a:latin typeface="Times New Roman" panose="02020603050405020304" pitchFamily="1"/>
              </a:rPr>
              <a:t>Total Mean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731520" y="2413000"/>
            <a:ext cx="4127500" cy="4051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0355" rIns="0" bIns="0" anchor="t"/>
          <a:lstStyle/>
          <a:p>
            <a:pPr marL="451485" marR="85725" indent="365760" algn="l">
              <a:lnSpc>
                <a:spcPts val="1500"/>
              </a:lnSpc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Approximation of start and end of the gait cycle; </a:t>
            </a:r>
          </a:p>
          <a:p>
            <a:pPr marL="451485" marR="85725" indent="365760" algn="l">
              <a:lnSpc>
                <a:spcPts val="1500"/>
              </a:lnSpc>
              <a:spcBef>
                <a:spcPts val="142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Location of the gait cycles within a walking activity; </a:t>
            </a:r>
          </a:p>
          <a:p>
            <a:pPr marL="451485" marR="85725" indent="365760" algn="l">
              <a:lnSpc>
                <a:spcPts val="1500"/>
              </a:lnSpc>
              <a:spcBef>
                <a:spcPts val="142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Number of extracted gait cycles per experimental trial; </a:t>
            </a:r>
          </a:p>
          <a:p>
            <a:pPr marL="451485" marR="85725" indent="365760" algn="l">
              <a:lnSpc>
                <a:spcPts val="1400"/>
              </a:lnSpc>
              <a:spcBef>
                <a:spcPts val="144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Inequality of extracted gait cycles per participant per body side and joint; </a:t>
            </a:r>
          </a:p>
          <a:p>
            <a:pPr marL="451485" marR="85725" indent="365760" algn="l">
              <a:lnSpc>
                <a:spcPts val="1500"/>
              </a:lnSpc>
              <a:spcBef>
                <a:spcPts val="142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Uniformity of demographic characteristics; </a:t>
            </a:r>
          </a:p>
          <a:p>
            <a:pPr marL="451485" marR="85725" indent="365760" algn="l">
              <a:lnSpc>
                <a:spcPts val="1500"/>
              </a:lnSpc>
              <a:spcBef>
                <a:spcPts val="965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5">
                <a:solidFill>
                  <a:srgbClr val="000000"/>
                </a:solidFill>
                <a:latin typeface="Arial Narrow" panose="02020603050405020304" pitchFamily="2"/>
              </a:rPr>
              <a:t>Type of walking activity; </a:t>
            </a:r>
          </a:p>
          <a:p>
            <a:pPr marL="451485" marR="85725" indent="365760" algn="l">
              <a:lnSpc>
                <a:spcPts val="15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Anatomical model and processing; </a:t>
            </a:r>
          </a:p>
          <a:p>
            <a:pPr marL="451485" marR="85725" indent="365760" algn="l">
              <a:lnSpc>
                <a:spcPts val="1500"/>
              </a:lnSpc>
              <a:spcBef>
                <a:spcPts val="990"/>
              </a:spcBef>
              <a:spcAft>
                <a:spcPts val="777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Alternative approaches to dataset processing and analysis.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7372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940810" y="3069590"/>
            <a:ext cx="4913630" cy="21513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2770" y="1587500"/>
            <a:ext cx="4319270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750" b="1" spc="-15">
                <a:solidFill>
                  <a:srgbClr val="FFFFFF"/>
                </a:solidFill>
                <a:latin typeface="Calibri" panose="02020603050405020304" pitchFamily="2"/>
              </a:rPr>
              <a:t>DISCUSSION &amp; CONCLUSIONS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273550" y="4023360"/>
            <a:ext cx="1072515" cy="255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-60">
                <a:solidFill>
                  <a:srgbClr val="FFFFFF"/>
                </a:solidFill>
                <a:latin typeface="Arial Narrow" panose="02020603050405020304" pitchFamily="2"/>
              </a:rPr>
              <a:t>Implications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254750" y="3097530"/>
            <a:ext cx="2392680" cy="998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spc="-25">
                <a:solidFill>
                  <a:srgbClr val="000000"/>
                </a:solidFill>
                <a:latin typeface="Verdana" panose="02020603050405020304" pitchFamily="2"/>
              </a:rPr>
              <a:t>+ </a:t>
            </a:r>
            <a:r>
              <a:rPr lang="en-US" sz="1200" spc="-25">
                <a:solidFill>
                  <a:srgbClr val="000000"/>
                </a:solidFill>
                <a:latin typeface="Arial Narrow" panose="02020603050405020304" pitchFamily="2"/>
              </a:rPr>
              <a:t>Role and scope of forensic gait analysis; </a:t>
            </a:r>
          </a:p>
          <a:p>
            <a:pPr marL="457200" marR="0" indent="18288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20">
                <a:solidFill>
                  <a:srgbClr val="000000"/>
                </a:solidFill>
                <a:latin typeface="Arial Narrow" panose="02020603050405020304" pitchFamily="2"/>
              </a:rPr>
              <a:t>Definition </a:t>
            </a:r>
          </a:p>
          <a:p>
            <a:pPr marL="457200" marR="0" indent="18288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5">
                <a:solidFill>
                  <a:srgbClr val="000000"/>
                </a:solidFill>
                <a:latin typeface="Arial Narrow" panose="02020603050405020304" pitchFamily="2"/>
              </a:rPr>
              <a:t>Type of ‘walking’ activity </a:t>
            </a:r>
          </a:p>
          <a:p>
            <a:pPr marL="457200" marR="0" indent="18288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5">
                <a:solidFill>
                  <a:srgbClr val="000000"/>
                </a:solidFill>
                <a:latin typeface="Arial Narrow" panose="02020603050405020304" pitchFamily="2"/>
              </a:rPr>
              <a:t>Features of interest </a:t>
            </a:r>
          </a:p>
          <a:p>
            <a:pPr marL="457200" marR="0" indent="182880" algn="l">
              <a:lnSpc>
                <a:spcPts val="1400"/>
              </a:lnSpc>
              <a:spcBef>
                <a:spcPts val="155"/>
              </a:spcBef>
              <a:spcAft>
                <a:spcPts val="195"/>
              </a:spcAft>
              <a:buFont typeface="Symbol"/>
              <a:buChar char="·"/>
            </a:pPr>
            <a:r>
              <a:rPr lang="en-US" sz="1200" spc="-5">
                <a:solidFill>
                  <a:srgbClr val="000000"/>
                </a:solidFill>
                <a:latin typeface="Arial Narrow" panose="02020603050405020304" pitchFamily="2"/>
              </a:rPr>
              <a:t>Concept of ‘gait cycle’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254750" y="4194810"/>
            <a:ext cx="2230755" cy="978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spc="-10">
                <a:solidFill>
                  <a:srgbClr val="000000"/>
                </a:solidFill>
                <a:latin typeface="Verdana" panose="02020603050405020304" pitchFamily="2"/>
              </a:rPr>
              <a:t>+ </a:t>
            </a:r>
            <a:r>
              <a:rPr lang="en-US" sz="1200" spc="-10">
                <a:solidFill>
                  <a:srgbClr val="000000"/>
                </a:solidFill>
                <a:latin typeface="Arial Narrow" panose="02020603050405020304" pitchFamily="2"/>
              </a:rPr>
              <a:t>Code of practice amendments; </a:t>
            </a:r>
          </a:p>
          <a:p>
            <a:pPr marL="0" marR="0" indent="0" algn="l">
              <a:lnSpc>
                <a:spcPts val="14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1400" spc="-10">
                <a:solidFill>
                  <a:srgbClr val="000000"/>
                </a:solidFill>
                <a:latin typeface="Verdana" panose="02020603050405020304" pitchFamily="2"/>
              </a:rPr>
              <a:t>+ </a:t>
            </a:r>
            <a:r>
              <a:rPr lang="en-US" sz="1200" spc="-10">
                <a:solidFill>
                  <a:srgbClr val="000000"/>
                </a:solidFill>
                <a:latin typeface="Arial Narrow" panose="02020603050405020304" pitchFamily="2"/>
              </a:rPr>
              <a:t>Hybrid approach to future methods; </a:t>
            </a:r>
          </a:p>
          <a:p>
            <a:pPr marL="0" marR="0" indent="0" algn="l">
              <a:lnSpc>
                <a:spcPts val="1400"/>
              </a:lnSpc>
              <a:spcBef>
                <a:spcPts val="1440"/>
              </a:spcBef>
              <a:spcAft>
                <a:spcPts val="165"/>
              </a:spcAft>
            </a:pPr>
            <a:r>
              <a:rPr lang="en-US" sz="1400" spc="-25">
                <a:solidFill>
                  <a:srgbClr val="000000"/>
                </a:solidFill>
                <a:latin typeface="Verdana" panose="02020603050405020304" pitchFamily="2"/>
              </a:rPr>
              <a:t>+ </a:t>
            </a:r>
            <a:r>
              <a:rPr lang="en-US" sz="1200" spc="-25">
                <a:solidFill>
                  <a:srgbClr val="000000"/>
                </a:solidFill>
                <a:latin typeface="Arial Narrow" panose="02020603050405020304" pitchFamily="2"/>
              </a:rPr>
              <a:t>Alternative applications and methods.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24840" y="2423160"/>
            <a:ext cx="3163570" cy="3627120"/>
          </a:xfrm>
          <a:prstGeom prst="rect">
            <a:avLst/>
          </a:prstGeom>
          <a:noFill/>
          <a:ln w="27305" cmpd="sng">
            <a:solidFill>
              <a:srgbClr val="000000"/>
            </a:solidFill>
            <a:prstDash val="solid"/>
          </a:ln>
        </p:spPr>
        <p:txBody>
          <a:bodyPr vert="horz" lIns="0" tIns="31115" rIns="0" bIns="0" anchor="t"/>
          <a:lstStyle/>
          <a:p>
            <a:pPr marL="457200" marR="91440" indent="365760" algn="just">
              <a:lnSpc>
                <a:spcPts val="1400"/>
              </a:lnSpc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Intraindividual variability does not impact interindividual variability when examining unilateral sagittal plane movements thereby providing evidence for the claim of uniqueness and for the potential of gait for individualisation; </a:t>
            </a:r>
          </a:p>
          <a:p>
            <a:pPr marL="457200" marR="91440" indent="365760" algn="just">
              <a:lnSpc>
                <a:spcPts val="1400"/>
              </a:lnSpc>
              <a:spcBef>
                <a:spcPts val="144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Gait uniqueness and the potential for individualisation are </a:t>
            </a:r>
            <a:r>
              <a:rPr lang="en-US" sz="1200" i="1" spc="0">
                <a:solidFill>
                  <a:srgbClr val="000000"/>
                </a:solidFill>
                <a:latin typeface="Arial Narrow" panose="02020603050405020304" pitchFamily="2"/>
              </a:rPr>
              <a:t>dependent </a:t>
            </a: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on movement symmetry; </a:t>
            </a:r>
          </a:p>
          <a:p>
            <a:pPr marL="457200" marR="91440" indent="365760" algn="just">
              <a:lnSpc>
                <a:spcPts val="1400"/>
              </a:lnSpc>
              <a:spcBef>
                <a:spcPts val="144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Interindividual variability is </a:t>
            </a:r>
            <a:r>
              <a:rPr lang="en-US" sz="1200" i="1" spc="0">
                <a:solidFill>
                  <a:srgbClr val="000000"/>
                </a:solidFill>
                <a:latin typeface="Arial Narrow" panose="02020603050405020304" pitchFamily="2"/>
              </a:rPr>
              <a:t>least </a:t>
            </a: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affected by body side in the shoulder and ankle joints; </a:t>
            </a:r>
          </a:p>
          <a:p>
            <a:pPr marL="457200" marR="91440" indent="365760" algn="just">
              <a:lnSpc>
                <a:spcPts val="1400"/>
              </a:lnSpc>
              <a:spcBef>
                <a:spcPts val="144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Interindividual variability is </a:t>
            </a:r>
            <a:r>
              <a:rPr lang="en-US" sz="1200" i="1" spc="0">
                <a:solidFill>
                  <a:srgbClr val="000000"/>
                </a:solidFill>
                <a:latin typeface="Arial Narrow" panose="02020603050405020304" pitchFamily="2"/>
              </a:rPr>
              <a:t>most </a:t>
            </a: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affected by body side in the knee joint; </a:t>
            </a:r>
          </a:p>
          <a:p>
            <a:pPr marL="457200" marR="91440" indent="365760" algn="just">
              <a:lnSpc>
                <a:spcPts val="1400"/>
              </a:lnSpc>
              <a:spcBef>
                <a:spcPts val="1440"/>
              </a:spcBef>
              <a:spcAft>
                <a:spcPts val="475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The first 20% of the gait cycle </a:t>
            </a:r>
            <a:r>
              <a:rPr lang="en-US" sz="1200" i="1" spc="0">
                <a:solidFill>
                  <a:srgbClr val="000000"/>
                </a:solidFill>
                <a:latin typeface="Arial Narrow" panose="02020603050405020304" pitchFamily="2"/>
              </a:rPr>
              <a:t>is </a:t>
            </a:r>
            <a:r>
              <a:rPr lang="en-US" sz="1200" spc="0">
                <a:solidFill>
                  <a:srgbClr val="000000"/>
                </a:solidFill>
                <a:latin typeface="Arial Narrow" panose="02020603050405020304" pitchFamily="2"/>
              </a:rPr>
              <a:t>the least recommended segment for individualisation.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397764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4840" y="1785620"/>
            <a:ext cx="2139950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750" b="1" spc="-45">
                <a:solidFill>
                  <a:srgbClr val="FFFFFF"/>
                </a:solidFill>
                <a:latin typeface="Calibri" panose="02020603050405020304" pitchFamily="2"/>
              </a:rPr>
              <a:t>JUSTIFICATION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29310" y="2983230"/>
            <a:ext cx="3197225" cy="531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88720" marR="0" indent="320040" algn="l">
              <a:lnSpc>
                <a:spcPts val="2100"/>
              </a:lnSpc>
              <a:spcAft>
                <a:spcPts val="0"/>
              </a:spcAft>
              <a:buFont typeface="Arial Narrow"/>
              <a:buAutoNum type="arabicPeriod"/>
            </a:pPr>
            <a:r>
              <a:rPr lang="en-US" sz="1750" spc="-10">
                <a:solidFill>
                  <a:srgbClr val="000000"/>
                </a:solidFill>
                <a:latin typeface="Arial Narrow" panose="02020603050405020304" pitchFamily="2"/>
              </a:rPr>
              <a:t>Is progress being made in forensic gait analysis?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016240" y="3025775"/>
            <a:ext cx="557530" cy="241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50" spc="-60">
                <a:solidFill>
                  <a:srgbClr val="000000"/>
                </a:solidFill>
                <a:latin typeface="Arial Narrow" panose="02020603050405020304" pitchFamily="2"/>
              </a:rPr>
              <a:t>Clinical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922010" y="3366770"/>
            <a:ext cx="1012190" cy="241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50" spc="-40">
                <a:solidFill>
                  <a:srgbClr val="000000"/>
                </a:solidFill>
                <a:latin typeface="Arial Narrow" panose="02020603050405020304" pitchFamily="2"/>
              </a:rPr>
              <a:t>Gait Analysis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7741920" y="3550285"/>
            <a:ext cx="1121410" cy="466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18288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50" b="1" spc="0">
                <a:solidFill>
                  <a:srgbClr val="FFFFFF"/>
                </a:solidFill>
                <a:latin typeface="Arial Narrow" panose="02020603050405020304" pitchFamily="2"/>
              </a:rPr>
              <a:t>Forensic Gait Analysis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779135" y="4372610"/>
            <a:ext cx="1295400" cy="241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50" spc="-25">
                <a:solidFill>
                  <a:srgbClr val="000000"/>
                </a:solidFill>
                <a:latin typeface="Arial Narrow" panose="02020603050405020304" pitchFamily="2"/>
              </a:rPr>
              <a:t>Gait Recognition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7628890" y="4260215"/>
            <a:ext cx="1341120" cy="467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Arial Narrow" panose="02020603050405020304" pitchFamily="2"/>
              </a:rPr>
              <a:t>Automated (computer vision)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792480" y="4629150"/>
            <a:ext cx="3249295" cy="530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0" marR="0" indent="365760" algn="l">
              <a:lnSpc>
                <a:spcPts val="2100"/>
              </a:lnSpc>
              <a:spcAft>
                <a:spcPts val="0"/>
              </a:spcAft>
              <a:buFont typeface="Arial Narrow"/>
              <a:buAutoNum type="arabicPeriod"/>
            </a:pPr>
            <a:r>
              <a:rPr lang="en-US" sz="1750" spc="0">
                <a:solidFill>
                  <a:srgbClr val="000000"/>
                </a:solidFill>
                <a:latin typeface="Arial Narrow" panose="02020603050405020304" pitchFamily="2"/>
              </a:rPr>
              <a:t>To what extent can gait analysis be used in identification?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4691380" y="2853055"/>
            <a:ext cx="473710" cy="2291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vert270" lIns="0" tIns="0" rIns="81915" bIns="0" anchor="t"/>
          <a:lstStyle/>
          <a:p>
            <a:pPr marL="0" marR="0" indent="0" algn="l">
              <a:lnSpc>
                <a:spcPts val="2600"/>
              </a:lnSpc>
              <a:spcAft>
                <a:spcPts val="405"/>
              </a:spcAft>
            </a:pPr>
            <a:r>
              <a:rPr lang="en-US" sz="3250" b="1" spc="-180">
                <a:solidFill>
                  <a:srgbClr val="000000"/>
                </a:solidFill>
                <a:latin typeface="Arial Narrow" panose="02020603050405020304" pitchFamily="2"/>
              </a:rPr>
              <a:t>Gait Research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7372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7200" y="2386965"/>
            <a:ext cx="9156700" cy="3035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1950" b="1" spc="-20">
                <a:solidFill>
                  <a:srgbClr val="000000"/>
                </a:solidFill>
                <a:latin typeface="Arial Narrow" panose="02020603050405020304" pitchFamily="2"/>
              </a:rPr>
              <a:t>Supervisors </a:t>
            </a:r>
          </a:p>
          <a:p>
            <a:pPr marL="137160" marR="0" indent="0" algn="l">
              <a:lnSpc>
                <a:spcPts val="2400"/>
              </a:lnSpc>
              <a:spcBef>
                <a:spcPts val="2395"/>
              </a:spcBef>
              <a:spcAft>
                <a:spcPts val="0"/>
              </a:spcAft>
            </a:pPr>
            <a:r>
              <a:rPr lang="en-US" sz="2000" spc="-35">
                <a:solidFill>
                  <a:srgbClr val="000000"/>
                </a:solidFill>
                <a:latin typeface="Arial Narrow" panose="02020603050405020304" pitchFamily="2"/>
              </a:rPr>
              <a:t>Dr. Carolyn Rando – UCL Institute of Archaeology </a:t>
            </a:r>
          </a:p>
          <a:p>
            <a:pPr marL="1371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30">
                <a:solidFill>
                  <a:srgbClr val="000000"/>
                </a:solidFill>
                <a:latin typeface="Arial Narrow" panose="02020603050405020304" pitchFamily="2"/>
              </a:rPr>
              <a:t>Prof. Ruth Morgan – UCL Department of Security and Crime Science </a:t>
            </a:r>
          </a:p>
          <a:p>
            <a:pPr marL="0" marR="0" indent="0" algn="ctr">
              <a:lnSpc>
                <a:spcPts val="2300"/>
              </a:lnSpc>
              <a:spcBef>
                <a:spcPts val="2530"/>
              </a:spcBef>
              <a:spcAft>
                <a:spcPts val="0"/>
              </a:spcAft>
            </a:pPr>
            <a:r>
              <a:rPr lang="en-US" sz="1950" b="1" spc="-15">
                <a:solidFill>
                  <a:srgbClr val="000000"/>
                </a:solidFill>
                <a:latin typeface="Arial Narrow" panose="02020603050405020304" pitchFamily="2"/>
              </a:rPr>
              <a:t>Acknowledgements </a:t>
            </a:r>
          </a:p>
          <a:p>
            <a:pPr marL="137160" marR="0" indent="0" algn="l">
              <a:lnSpc>
                <a:spcPts val="2400"/>
              </a:lnSpc>
              <a:spcBef>
                <a:spcPts val="2395"/>
              </a:spcBef>
              <a:spcAft>
                <a:spcPts val="0"/>
              </a:spcAft>
            </a:pPr>
            <a:r>
              <a:rPr lang="en-US" sz="2000" spc="-30">
                <a:solidFill>
                  <a:srgbClr val="000000"/>
                </a:solidFill>
                <a:latin typeface="Arial Narrow" panose="02020603050405020304" pitchFamily="2"/>
              </a:rPr>
              <a:t>Dr. Herve Borrion – UCL Department of Security and Crime Science </a:t>
            </a:r>
          </a:p>
          <a:p>
            <a:pPr marL="1371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30">
                <a:solidFill>
                  <a:srgbClr val="000000"/>
                </a:solidFill>
                <a:latin typeface="Arial Narrow" panose="02020603050405020304" pitchFamily="2"/>
              </a:rPr>
              <a:t>Dr. Enrico Crema – University of Cambridge, McDonald Institute of Archaeological Research </a:t>
            </a:r>
          </a:p>
          <a:p>
            <a:pPr marL="137160" marR="0" indent="0" algn="l">
              <a:lnSpc>
                <a:spcPts val="2400"/>
              </a:lnSpc>
              <a:spcBef>
                <a:spcPts val="0"/>
              </a:spcBef>
              <a:spcAft>
                <a:spcPts val="35"/>
              </a:spcAft>
            </a:pPr>
            <a:r>
              <a:rPr lang="en-US" sz="2000" spc="-35">
                <a:solidFill>
                  <a:srgbClr val="000000"/>
                </a:solidFill>
                <a:latin typeface="Arial Narrow" panose="02020603050405020304" pitchFamily="2"/>
              </a:rPr>
              <a:t>Prof. Tamim Asfour – Karlsruhe Institute of Technology, Germany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7372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675890" y="3383915"/>
            <a:ext cx="4381500" cy="1010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645" rIns="0" bIns="0" anchor="t"/>
          <a:lstStyle/>
          <a:p>
            <a:pPr marL="0" marR="0" indent="0" algn="ctr">
              <a:lnSpc>
                <a:spcPts val="7200"/>
              </a:lnSpc>
              <a:spcAft>
                <a:spcPts val="45"/>
              </a:spcAft>
            </a:pPr>
            <a:r>
              <a:rPr lang="en-US" sz="6450" b="1" spc="-45">
                <a:solidFill>
                  <a:srgbClr val="000000"/>
                </a:solidFill>
                <a:latin typeface="Calibri" panose="02020603050405020304" pitchFamily="2"/>
              </a:rPr>
              <a:t>THANK YOU!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7372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7200" y="2386965"/>
            <a:ext cx="9156700" cy="2794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45720" indent="0" algn="ctr">
              <a:lnSpc>
                <a:spcPts val="2300"/>
              </a:lnSpc>
              <a:spcAft>
                <a:spcPts val="0"/>
              </a:spcAft>
            </a:pPr>
            <a:r>
              <a:rPr lang="en-US" sz="1950" b="1" spc="5">
                <a:solidFill>
                  <a:srgbClr val="000000"/>
                </a:solidFill>
                <a:latin typeface="Arial Narrow" panose="02020603050405020304" pitchFamily="2"/>
              </a:rPr>
              <a:t>References </a:t>
            </a:r>
          </a:p>
          <a:p>
            <a:pPr marL="91440" marR="45720" indent="0" algn="l">
              <a:lnSpc>
                <a:spcPts val="1400"/>
              </a:lnSpc>
              <a:spcBef>
                <a:spcPts val="2430"/>
              </a:spcBef>
              <a:spcAft>
                <a:spcPts val="0"/>
              </a:spcAft>
            </a:pPr>
            <a:r>
              <a:rPr lang="en-US" sz="1200" spc="0">
                <a:solidFill>
                  <a:srgbClr val="000000"/>
                </a:solidFill>
                <a:latin typeface="Times New Roman" panose="02020603050405020304" pitchFamily="1"/>
              </a:rPr>
              <a:t>Mandery, C., Terlemez, O., Do, M., Vahrenkamp, N. and Asfour, T. 2015. The KIT Whole-Body Human Motion Database</a:t>
            </a:r>
            <a:r>
              <a:rPr lang="en-US" sz="1200" i="1" spc="0">
                <a:solidFill>
                  <a:srgbClr val="000000"/>
                </a:solidFill>
                <a:latin typeface="Times New Roman" panose="02020603050405020304" pitchFamily="1"/>
              </a:rPr>
              <a:t>. International Conference on Advanced Robotics </a:t>
            </a:r>
            <a:r>
              <a:rPr lang="en-US" sz="1200" spc="0">
                <a:solidFill>
                  <a:srgbClr val="000000"/>
                </a:solidFill>
                <a:latin typeface="Times New Roman" panose="02020603050405020304" pitchFamily="1"/>
              </a:rPr>
              <a:t>(ICAR), 27-31 July 2015. Istanbul, Turkey. pp. 329 – 336. </a:t>
            </a:r>
            <a:r>
              <a:rPr lang="en-US" sz="1200" u="sng" spc="0">
                <a:solidFill>
                  <a:srgbClr val="0000FF"/>
                </a:solidFill>
                <a:latin typeface="Times New Roman" panose="02020603050405020304" pitchFamily="1"/>
              </a:rPr>
              <a:t>https://h2t.anthropomatik.kit.edu/pdf/Mandery2015a.pdf</a:t>
            </a:r>
            <a:r>
              <a:rPr lang="en-US" sz="1200" spc="0">
                <a:solidFill>
                  <a:srgbClr val="000000"/>
                </a:solidFill>
                <a:latin typeface="Times New Roman" panose="02020603050405020304" pitchFamily="1"/>
              </a:rPr>
              <a:t> (accessed October 16, 2020). </a:t>
            </a:r>
          </a:p>
          <a:p>
            <a:pPr marL="91440" marR="45720" indent="0" algn="l">
              <a:lnSpc>
                <a:spcPts val="1400"/>
              </a:lnSpc>
              <a:spcBef>
                <a:spcPts val="2895"/>
              </a:spcBef>
              <a:spcAft>
                <a:spcPts val="0"/>
              </a:spcAft>
            </a:pPr>
            <a:r>
              <a:rPr lang="en-US" sz="1200" spc="0">
                <a:solidFill>
                  <a:srgbClr val="000000"/>
                </a:solidFill>
                <a:latin typeface="Times New Roman" panose="02020603050405020304" pitchFamily="1"/>
              </a:rPr>
              <a:t>Mandery, C., Terlemez, O., Do, M., Vahrenkamp, N., and Asfour, T. 2016. Unifying representations and large-scale whole-body motion databases for studying human motion. </a:t>
            </a:r>
            <a:r>
              <a:rPr lang="en-US" sz="1200" i="1" spc="0">
                <a:solidFill>
                  <a:srgbClr val="000000"/>
                </a:solidFill>
                <a:latin typeface="Times New Roman" panose="02020603050405020304" pitchFamily="1"/>
              </a:rPr>
              <a:t>IEE Transactions on Robotics, </a:t>
            </a:r>
            <a:r>
              <a:rPr lang="en-US" sz="1200" b="1" spc="0">
                <a:solidFill>
                  <a:srgbClr val="000000"/>
                </a:solidFill>
                <a:latin typeface="Times New Roman" panose="02020603050405020304" pitchFamily="1"/>
              </a:rPr>
              <a:t>32(4)</a:t>
            </a:r>
            <a:r>
              <a:rPr lang="en-US" sz="1200" spc="0">
                <a:solidFill>
                  <a:srgbClr val="000000"/>
                </a:solidFill>
                <a:latin typeface="Times New Roman" panose="02020603050405020304" pitchFamily="1"/>
              </a:rPr>
              <a:t>:796-809. </a:t>
            </a:r>
          </a:p>
          <a:p>
            <a:pPr marL="91440" marR="45720" indent="0" algn="l">
              <a:lnSpc>
                <a:spcPts val="1400"/>
              </a:lnSpc>
              <a:spcBef>
                <a:spcPts val="2865"/>
              </a:spcBef>
              <a:spcAft>
                <a:spcPts val="0"/>
              </a:spcAft>
            </a:pPr>
            <a:r>
              <a:rPr lang="en-US" sz="1200" spc="0">
                <a:solidFill>
                  <a:srgbClr val="000000"/>
                </a:solidFill>
                <a:latin typeface="Times New Roman" panose="02020603050405020304" pitchFamily="1"/>
              </a:rPr>
              <a:t>Terlemez, O., Ulbrich, S. and Mandery, C. 2014. Master Motor Map (MMM) – Framework and toolkit for capturing, representing, and reproducing human motion on humanoid robots. </a:t>
            </a:r>
            <a:r>
              <a:rPr lang="en-US" sz="1200" i="1" spc="0">
                <a:solidFill>
                  <a:srgbClr val="000000"/>
                </a:solidFill>
                <a:latin typeface="Times New Roman" panose="02020603050405020304" pitchFamily="1"/>
              </a:rPr>
              <a:t>IEEE-RAS International Conference on Humanoid Robots (Humanoids). </a:t>
            </a:r>
            <a:r>
              <a:rPr lang="en-US" sz="1200" spc="0">
                <a:solidFill>
                  <a:srgbClr val="000000"/>
                </a:solidFill>
                <a:latin typeface="Times New Roman" panose="02020603050405020304" pitchFamily="1"/>
              </a:rPr>
              <a:t>18-20 November. Madrid, Spain. </a:t>
            </a:r>
            <a:r>
              <a:rPr lang="en-US" sz="1200" u="sng" spc="0">
                <a:solidFill>
                  <a:srgbClr val="0000FF"/>
                </a:solidFill>
                <a:latin typeface="Times New Roman" panose="02020603050405020304" pitchFamily="1"/>
              </a:rPr>
              <a:t>https://h2t.anthropomatik.kit.edu/pdf/Terlemez2014.pdf</a:t>
            </a:r>
            <a:r>
              <a:rPr lang="en-US" sz="1200" spc="0">
                <a:solidFill>
                  <a:srgbClr val="000000"/>
                </a:solidFill>
                <a:latin typeface="Times New Roman" panose="02020603050405020304" pitchFamily="1"/>
              </a:rPr>
              <a:t> (accessed April 25, 2020).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47275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4840" y="1785620"/>
            <a:ext cx="2139950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750" b="1" spc="-45">
                <a:solidFill>
                  <a:srgbClr val="FFFFFF"/>
                </a:solidFill>
                <a:latin typeface="Calibri" panose="02020603050405020304" pitchFamily="2"/>
              </a:rPr>
              <a:t>JUSTIFICATION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944880" y="2632710"/>
            <a:ext cx="3898265" cy="531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77724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0">
                <a:solidFill>
                  <a:srgbClr val="000000"/>
                </a:solidFill>
                <a:latin typeface="Arial Narrow" panose="02020603050405020304" pitchFamily="2"/>
              </a:rPr>
              <a:t>1. What are the strengths and weaknesses of forensic gait analysis methods?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617335" y="2652395"/>
            <a:ext cx="688975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45">
                <a:solidFill>
                  <a:srgbClr val="000000"/>
                </a:solidFill>
                <a:latin typeface="Arial Narrow" panose="02020603050405020304" pitchFamily="2"/>
              </a:rPr>
              <a:t>Weaknesses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510530" y="3146425"/>
            <a:ext cx="527685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55">
                <a:solidFill>
                  <a:srgbClr val="000000"/>
                </a:solidFill>
                <a:latin typeface="Arial Narrow" panose="02020603050405020304" pitchFamily="2"/>
              </a:rPr>
              <a:t>Technical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7562215" y="3146425"/>
            <a:ext cx="767715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40">
                <a:solidFill>
                  <a:srgbClr val="000000"/>
                </a:solidFill>
                <a:latin typeface="Arial Narrow" panose="02020603050405020304" pitchFamily="2"/>
              </a:rPr>
              <a:t>The individual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525895" y="3146425"/>
            <a:ext cx="697865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50">
                <a:solidFill>
                  <a:srgbClr val="000000"/>
                </a:solidFill>
                <a:latin typeface="Arial Narrow" panose="02020603050405020304" pitchFamily="2"/>
              </a:rPr>
              <a:t>Environment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681345" y="3569970"/>
            <a:ext cx="688975" cy="307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1100"/>
              </a:lnSpc>
              <a:spcAft>
                <a:spcPts val="5"/>
              </a:spcAft>
            </a:pPr>
            <a:r>
              <a:rPr lang="en-US" sz="1100" b="1" spc="-10">
                <a:solidFill>
                  <a:srgbClr val="000000"/>
                </a:solidFill>
                <a:latin typeface="Arial Narrow" panose="02020603050405020304" pitchFamily="2"/>
              </a:rPr>
              <a:t>Algorithm performance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775450" y="3640455"/>
            <a:ext cx="500380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70">
                <a:solidFill>
                  <a:srgbClr val="000000"/>
                </a:solidFill>
                <a:latin typeface="Arial Narrow" panose="02020603050405020304" pitchFamily="2"/>
              </a:rPr>
              <a:t>Shadows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7796530" y="3640455"/>
            <a:ext cx="457200" cy="163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70">
                <a:solidFill>
                  <a:srgbClr val="000000"/>
                </a:solidFill>
                <a:latin typeface="Arial Narrow" panose="02020603050405020304" pitchFamily="2"/>
              </a:rPr>
              <a:t>Clothing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45210" y="4004310"/>
            <a:ext cx="3663950" cy="530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41732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0">
                <a:solidFill>
                  <a:srgbClr val="000000"/>
                </a:solidFill>
                <a:latin typeface="Arial Narrow" panose="02020603050405020304" pitchFamily="2"/>
              </a:rPr>
              <a:t>2. Is there a pattern to these strengths and weaknesses?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7792085" y="4133850"/>
            <a:ext cx="463550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60">
                <a:solidFill>
                  <a:srgbClr val="000000"/>
                </a:solidFill>
                <a:latin typeface="Arial Narrow" panose="02020603050405020304" pitchFamily="2"/>
              </a:rPr>
              <a:t>Shoes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803390" y="4133850"/>
            <a:ext cx="444500" cy="163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300"/>
              </a:lnSpc>
              <a:spcAft>
                <a:spcPts val="10"/>
              </a:spcAft>
            </a:pPr>
            <a:r>
              <a:rPr lang="en-US" sz="1100" b="1" spc="-70">
                <a:solidFill>
                  <a:srgbClr val="000000"/>
                </a:solidFill>
                <a:latin typeface="Arial Narrow" panose="02020603050405020304" pitchFamily="2"/>
              </a:rPr>
              <a:t>Lighting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723890" y="4064000"/>
            <a:ext cx="688975" cy="306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13716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00" b="1" spc="-10">
                <a:solidFill>
                  <a:srgbClr val="000000"/>
                </a:solidFill>
                <a:latin typeface="Arial Narrow" panose="02020603050405020304" pitchFamily="2"/>
              </a:rPr>
              <a:t>Poor camera quality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751320" y="4627880"/>
            <a:ext cx="548640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55">
                <a:solidFill>
                  <a:srgbClr val="000000"/>
                </a:solidFill>
                <a:latin typeface="Arial Narrow" panose="02020603050405020304" pitchFamily="2"/>
              </a:rPr>
              <a:t>Obstacles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7733030" y="4643120"/>
            <a:ext cx="807720" cy="307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00" b="1" spc="-5">
                <a:solidFill>
                  <a:srgbClr val="FFFFFF"/>
                </a:solidFill>
                <a:latin typeface="Arial Narrow" panose="02020603050405020304" pitchFamily="2"/>
              </a:rPr>
              <a:t>Demographic characteristics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803390" y="5051425"/>
            <a:ext cx="438785" cy="304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00" b="1" spc="-10">
                <a:solidFill>
                  <a:srgbClr val="000000"/>
                </a:solidFill>
                <a:latin typeface="Arial Narrow" panose="02020603050405020304" pitchFamily="2"/>
              </a:rPr>
              <a:t>Walking surface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6788150" y="5600065"/>
            <a:ext cx="740410" cy="309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13716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00" b="1" spc="-10">
                <a:solidFill>
                  <a:srgbClr val="000000"/>
                </a:solidFill>
                <a:latin typeface="Arial Narrow" panose="02020603050405020304" pitchFamily="2"/>
              </a:rPr>
              <a:t>Other moving objects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101155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8015" y="1785620"/>
            <a:ext cx="780415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750" b="1" spc="-100">
                <a:solidFill>
                  <a:srgbClr val="000000"/>
                </a:solidFill>
                <a:latin typeface="Calibri" panose="02020603050405020304" pitchFamily="2"/>
              </a:rPr>
              <a:t>AIMS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7200" y="3083560"/>
            <a:ext cx="9156700" cy="1907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777240" marR="685800" indent="320040" algn="just">
              <a:lnSpc>
                <a:spcPts val="2100"/>
              </a:lnSpc>
              <a:spcAft>
                <a:spcPts val="0"/>
              </a:spcAft>
              <a:buFont typeface="Arial Narrow"/>
              <a:buAutoNum type="arabicPeriod"/>
            </a:pPr>
            <a:r>
              <a:rPr lang="en-US" sz="1750" spc="0">
                <a:solidFill>
                  <a:srgbClr val="000000"/>
                </a:solidFill>
                <a:latin typeface="Arial Narrow" panose="02020603050405020304" pitchFamily="2"/>
              </a:rPr>
              <a:t>To better understand the relationship between form (anatomy) and function (physiology) of normal human gait, </a:t>
            </a:r>
          </a:p>
          <a:p>
            <a:pPr marL="777240" marR="685800" indent="320040" algn="just">
              <a:lnSpc>
                <a:spcPts val="2200"/>
              </a:lnSpc>
              <a:spcBef>
                <a:spcPts val="2160"/>
              </a:spcBef>
              <a:spcAft>
                <a:spcPts val="0"/>
              </a:spcAft>
              <a:buFont typeface="Arial Narrow"/>
              <a:buAutoNum type="arabicPeriod"/>
            </a:pPr>
            <a:r>
              <a:rPr lang="en-US" sz="1750" spc="0">
                <a:solidFill>
                  <a:srgbClr val="000000"/>
                </a:solidFill>
                <a:latin typeface="Arial Narrow" panose="02020603050405020304" pitchFamily="2"/>
              </a:rPr>
              <a:t>To investigate the biomechanical basis for gait uniqueness by examining similarities and differences in joint angles, and, </a:t>
            </a:r>
          </a:p>
          <a:p>
            <a:pPr marL="777240" marR="0" indent="320040" algn="just">
              <a:lnSpc>
                <a:spcPts val="2000"/>
              </a:lnSpc>
              <a:spcBef>
                <a:spcPts val="2285"/>
              </a:spcBef>
              <a:spcAft>
                <a:spcPts val="0"/>
              </a:spcAft>
              <a:buFont typeface="Arial Narrow"/>
              <a:buAutoNum type="arabicPeriod"/>
            </a:pPr>
            <a:r>
              <a:rPr lang="en-US" sz="1750" spc="-5">
                <a:solidFill>
                  <a:srgbClr val="000000"/>
                </a:solidFill>
                <a:latin typeface="Arial Narrow" panose="02020603050405020304" pitchFamily="2"/>
              </a:rPr>
              <a:t>To build upon current theoretical foundations of gait-based human identification.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7372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" y="2581910"/>
            <a:ext cx="8183880" cy="231648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511810" y="5516880"/>
            <a:ext cx="1932940" cy="87185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2770" y="1587500"/>
            <a:ext cx="1259205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750" spc="-160">
                <a:solidFill>
                  <a:srgbClr val="FFFFFF"/>
                </a:solidFill>
                <a:latin typeface="Calibri" panose="02020603050405020304" pitchFamily="2"/>
              </a:rPr>
              <a:t>DATASET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69265" y="2197100"/>
            <a:ext cx="9156700" cy="384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1800"/>
              </a:lnSpc>
              <a:spcAft>
                <a:spcPts val="1145"/>
              </a:spcAft>
            </a:pPr>
            <a:r>
              <a:rPr lang="en-US" sz="1600" b="1" spc="0">
                <a:solidFill>
                  <a:srgbClr val="000000"/>
                </a:solidFill>
                <a:latin typeface="Arial Narrow" panose="02020603050405020304" pitchFamily="2"/>
              </a:rPr>
              <a:t>Figure 1 – KIT Marker Set-up Protocol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8305" y="5516880"/>
          <a:ext cx="9156700" cy="883920"/>
        </p:xfrm>
        <a:graphic>
          <a:graphicData uri="http://schemas.openxmlformats.org/drawingml/2006/table">
            <a:tbl>
              <a:tblPr/>
              <a:tblGrid>
                <a:gridCol w="2036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0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392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8660" marR="114300" indent="0" algn="just">
                        <a:lnSpc>
                          <a:spcPts val="1100"/>
                        </a:lnSpc>
                        <a:spcBef>
                          <a:spcPts val="2635"/>
                        </a:spcBef>
                        <a:spcAft>
                          <a:spcPts val="1085"/>
                        </a:spcAft>
                      </a:pPr>
                      <a:r>
                        <a:rPr lang="en-US" sz="90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Mandery, C., Terlemez, O., Do, M., Vahrenkamp, N. and Asfour, T. 2015. The KIT Whole-Body Human Motion Database</a:t>
                      </a:r>
                      <a:r>
                        <a:rPr lang="en-US" sz="900" i="1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. International Conference on Advanced Robotics </a:t>
                      </a:r>
                      <a:r>
                        <a:rPr lang="en-US" sz="90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(ICAR), 27-31 July 2015. Istanbul, Turkey. pp. 329 – 336. </a:t>
                      </a:r>
                      <a:r>
                        <a:rPr lang="en-US" sz="900" u="sng" spc="0">
                          <a:solidFill>
                            <a:srgbClr val="0000FF"/>
                          </a:solidFill>
                          <a:latin typeface="Times New Roman" panose="02020603050405020304" pitchFamily="1"/>
                        </a:rPr>
                        <a:t>https://h2t.anthropomatik.kit.edu/pdf/Mandery2015a.pdf</a:t>
                      </a:r>
                      <a:r>
                        <a:rPr lang="en-US" sz="90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 (accessed October 16, 2020).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7372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03250" y="2459990"/>
            <a:ext cx="8985885" cy="39528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2770" y="1587500"/>
            <a:ext cx="1259205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750" spc="-160">
                <a:solidFill>
                  <a:srgbClr val="FFFFFF"/>
                </a:solidFill>
                <a:latin typeface="Calibri" panose="02020603050405020304" pitchFamily="2"/>
              </a:rPr>
              <a:t>DATASET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7200" y="2127250"/>
            <a:ext cx="9156700" cy="332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502920" marR="0" indent="0" algn="l">
              <a:lnSpc>
                <a:spcPts val="1900"/>
              </a:lnSpc>
              <a:spcAft>
                <a:spcPts val="740"/>
              </a:spcAft>
              <a:tabLst>
                <a:tab pos="3886200" algn="l"/>
              </a:tabLst>
            </a:pPr>
            <a:r>
              <a:rPr lang="en-US" sz="1600" b="1" spc="0">
                <a:solidFill>
                  <a:srgbClr val="000000"/>
                </a:solidFill>
                <a:latin typeface="Arial Narrow" panose="02020603050405020304" pitchFamily="2"/>
              </a:rPr>
              <a:t>Figure 2 – The KIT MMM Model Figure 3 –Annotated MMM Model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7101840" y="2727960"/>
            <a:ext cx="2209800" cy="1759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ctr">
              <a:lnSpc>
                <a:spcPts val="1400"/>
              </a:lnSpc>
              <a:spcAft>
                <a:spcPts val="0"/>
              </a:spcAft>
            </a:pPr>
            <a:r>
              <a:rPr lang="en-US" sz="1200" u="sng" spc="-10">
                <a:solidFill>
                  <a:srgbClr val="000000"/>
                </a:solidFill>
                <a:latin typeface="Arial Narrow" panose="02020603050405020304" pitchFamily="2"/>
              </a:rPr>
              <a:t>The joints of interest for this study were:  </a:t>
            </a:r>
          </a:p>
          <a:p>
            <a:pPr marL="228600" marR="0" indent="274320" algn="ctr">
              <a:lnSpc>
                <a:spcPts val="1500"/>
              </a:lnSpc>
              <a:spcBef>
                <a:spcPts val="945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5">
                <a:solidFill>
                  <a:srgbClr val="000000"/>
                </a:solidFill>
                <a:latin typeface="Arial Narrow" panose="02020603050405020304" pitchFamily="2"/>
              </a:rPr>
              <a:t>RS/LS – right/left shoulder </a:t>
            </a:r>
          </a:p>
          <a:p>
            <a:pPr marL="320040" marR="0" indent="320040" algn="ctr">
              <a:lnSpc>
                <a:spcPts val="1500"/>
              </a:lnSpc>
              <a:spcBef>
                <a:spcPts val="97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10">
                <a:solidFill>
                  <a:srgbClr val="000000"/>
                </a:solidFill>
                <a:latin typeface="Arial Narrow" panose="02020603050405020304" pitchFamily="2"/>
              </a:rPr>
              <a:t>RE/LE – right/left elbow </a:t>
            </a:r>
          </a:p>
          <a:p>
            <a:pPr marL="411480" marR="0" indent="228600" algn="ctr">
              <a:lnSpc>
                <a:spcPts val="1500"/>
              </a:lnSpc>
              <a:spcBef>
                <a:spcPts val="975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5">
                <a:solidFill>
                  <a:srgbClr val="000000"/>
                </a:solidFill>
                <a:latin typeface="Arial Narrow" panose="02020603050405020304" pitchFamily="2"/>
              </a:rPr>
              <a:t>RH/LH – right/left hip </a:t>
            </a:r>
          </a:p>
          <a:p>
            <a:pPr marL="320040" marR="0" indent="320040" algn="ctr">
              <a:lnSpc>
                <a:spcPts val="1500"/>
              </a:lnSpc>
              <a:spcBef>
                <a:spcPts val="95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5">
                <a:solidFill>
                  <a:srgbClr val="000000"/>
                </a:solidFill>
                <a:latin typeface="Arial Narrow" panose="02020603050405020304" pitchFamily="2"/>
              </a:rPr>
              <a:t>RK/LK – right/left knee </a:t>
            </a:r>
          </a:p>
          <a:p>
            <a:pPr marL="320040" marR="0" indent="320040" algn="ctr">
              <a:lnSpc>
                <a:spcPts val="1500"/>
              </a:lnSpc>
              <a:spcBef>
                <a:spcPts val="970"/>
              </a:spcBef>
              <a:spcAft>
                <a:spcPts val="205"/>
              </a:spcAft>
              <a:buFont typeface="Symbol"/>
              <a:buChar char="·"/>
            </a:pPr>
            <a:r>
              <a:rPr lang="en-US" sz="1200" spc="-10">
                <a:solidFill>
                  <a:srgbClr val="000000"/>
                </a:solidFill>
                <a:latin typeface="Arial Narrow" panose="02020603050405020304" pitchFamily="2"/>
              </a:rPr>
              <a:t>RA/LA – right/left ankle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06425" y="5989955"/>
            <a:ext cx="3084830" cy="332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800"/>
              </a:lnSpc>
              <a:spcAft>
                <a:spcPts val="80"/>
              </a:spcAf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1"/>
              </a:rPr>
              <a:t>Mandery, C., Terlemez, O., Do, M., Vahrenkamp, N., and Asfour, T. 2016. Unifying representations and large-scale whole-body motion databases for studying human motion. </a:t>
            </a:r>
            <a:r>
              <a:rPr lang="en-US" sz="700" i="1" spc="0">
                <a:solidFill>
                  <a:srgbClr val="000000"/>
                </a:solidFill>
                <a:latin typeface="Times New Roman" panose="02020603050405020304" pitchFamily="1"/>
              </a:rPr>
              <a:t>IEE Transactions on Robotics, </a:t>
            </a:r>
            <a:r>
              <a:rPr lang="en-US" sz="700" b="1" spc="0">
                <a:solidFill>
                  <a:srgbClr val="000000"/>
                </a:solidFill>
                <a:latin typeface="Times New Roman" panose="02020603050405020304" pitchFamily="1"/>
              </a:rPr>
              <a:t>32(4)</a:t>
            </a:r>
            <a:r>
              <a:rPr lang="en-US" sz="700" spc="0">
                <a:solidFill>
                  <a:srgbClr val="000000"/>
                </a:solidFill>
                <a:latin typeface="Times New Roman" panose="02020603050405020304" pitchFamily="1"/>
              </a:rPr>
              <a:t>:796-809.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111625" y="5939790"/>
            <a:ext cx="2947670" cy="370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just">
              <a:lnSpc>
                <a:spcPts val="700"/>
              </a:lnSpc>
              <a:spcAft>
                <a:spcPts val="10"/>
              </a:spcAft>
            </a:pPr>
            <a:r>
              <a:rPr lang="en-US" sz="650" spc="-25">
                <a:solidFill>
                  <a:srgbClr val="000000"/>
                </a:solidFill>
                <a:latin typeface="Times New Roman" panose="02020603050405020304" pitchFamily="1"/>
              </a:rPr>
              <a:t>Terlemez, O., Ulbrich, S. and Mandery, C. 2014. Master Motor Map (MMM) – Framework and toolkit for capturing, representing, and reproducing human motion on humanoid robots. </a:t>
            </a:r>
            <a:r>
              <a:rPr lang="en-US" sz="650" i="1" spc="-25">
                <a:solidFill>
                  <a:srgbClr val="000000"/>
                </a:solidFill>
                <a:latin typeface="Times New Roman" panose="02020603050405020304" pitchFamily="1"/>
              </a:rPr>
              <a:t>IEEE-RAS International Conference on Humanoid Robots (Humanoids). </a:t>
            </a:r>
            <a:r>
              <a:rPr lang="en-US" sz="650" spc="-25">
                <a:solidFill>
                  <a:srgbClr val="000000"/>
                </a:solidFill>
                <a:latin typeface="Times New Roman" panose="02020603050405020304" pitchFamily="1"/>
              </a:rPr>
              <a:t>18-20 November. Madrid, Spain. </a:t>
            </a:r>
            <a:r>
              <a:rPr lang="en-US" sz="650" u="sng" spc="-25">
                <a:solidFill>
                  <a:srgbClr val="0000FF"/>
                </a:solidFill>
                <a:latin typeface="Times New Roman" panose="02020603050405020304" pitchFamily="1"/>
              </a:rPr>
              <a:t>https://h2t.anthropomatik.kit.edu/pdf/Terlemez2014.pdf</a:t>
            </a:r>
            <a:r>
              <a:rPr lang="en-US" sz="650" spc="-25">
                <a:solidFill>
                  <a:srgbClr val="000000"/>
                </a:solidFill>
                <a:latin typeface="Times New Roman" panose="02020603050405020304" pitchFamily="1"/>
              </a:rPr>
              <a:t> (accessed April 25, 2020).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7372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078095" y="2660650"/>
            <a:ext cx="24130" cy="889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2889250" y="2752090"/>
            <a:ext cx="4356100" cy="1066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877695" y="3404870"/>
            <a:ext cx="6558915" cy="20383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3230880" y="4148455"/>
            <a:ext cx="274320" cy="48133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7"/>
          <a:stretch>
            <a:fillRect/>
          </a:stretch>
        </p:blipFill>
        <p:spPr>
          <a:xfrm>
            <a:off x="5294630" y="4148455"/>
            <a:ext cx="325755" cy="48133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8"/>
          <a:stretch>
            <a:fillRect/>
          </a:stretch>
        </p:blipFill>
        <p:spPr>
          <a:xfrm>
            <a:off x="1146175" y="4584065"/>
            <a:ext cx="267970" cy="4889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9"/>
          <a:stretch>
            <a:fillRect/>
          </a:stretch>
        </p:blipFill>
        <p:spPr>
          <a:xfrm>
            <a:off x="1146175" y="5340350"/>
            <a:ext cx="267970" cy="48260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/>
          <a:stretch>
            <a:fillRect/>
          </a:stretch>
        </p:blipFill>
        <p:spPr>
          <a:xfrm>
            <a:off x="1146175" y="6071870"/>
            <a:ext cx="267970" cy="482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2770" y="1584325"/>
            <a:ext cx="1207135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750" b="1" spc="-125">
                <a:solidFill>
                  <a:srgbClr val="FFFFFF"/>
                </a:solidFill>
                <a:latin typeface="Calibri" panose="02020603050405020304" pitchFamily="2"/>
              </a:rPr>
              <a:t>RESULTS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733800" y="2139950"/>
            <a:ext cx="2709545" cy="499745"/>
          </a:xfrm>
          <a:prstGeom prst="rect">
            <a:avLst/>
          </a:prstGeom>
          <a:solidFill>
            <a:srgbClr val="4F80BC"/>
          </a:solidFill>
          <a:ln w="0" cmpd="sng">
            <a:noFill/>
            <a:prstDash val="solid"/>
          </a:ln>
        </p:spPr>
        <p:txBody>
          <a:bodyPr vert="horz" lIns="0" tIns="142240" rIns="0" bIns="0" anchor="t"/>
          <a:lstStyle/>
          <a:p>
            <a:pPr marL="0" marR="0" indent="0" algn="ctr">
              <a:lnSpc>
                <a:spcPts val="1600"/>
              </a:lnSpc>
              <a:spcAft>
                <a:spcPts val="1155"/>
              </a:spcAft>
            </a:pPr>
            <a:r>
              <a:rPr lang="en-US" sz="1400" b="1" spc="0">
                <a:solidFill>
                  <a:srgbClr val="FFFFFF"/>
                </a:solidFill>
                <a:latin typeface="Arial" panose="02020603050405020304" pitchFamily="2"/>
              </a:rPr>
              <a:t>Gait Utility in Identification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11810" y="2883535"/>
          <a:ext cx="9156700" cy="546100"/>
        </p:xfrm>
        <a:graphic>
          <a:graphicData uri="http://schemas.openxmlformats.org/drawingml/2006/table">
            <a:tbl>
              <a:tblPr/>
              <a:tblGrid>
                <a:gridCol w="324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8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745">
                <a:tc>
                  <a:txBody>
                    <a:bodyPr/>
                    <a:lstStyle/>
                    <a:p>
                      <a:pPr marL="2057400" marR="0" indent="0" algn="l">
                        <a:lnSpc>
                          <a:spcPts val="1200"/>
                        </a:lnSpc>
                        <a:spcBef>
                          <a:spcPts val="740"/>
                        </a:spcBef>
                        <a:spcAft>
                          <a:spcPts val="705"/>
                        </a:spcAft>
                      </a:pPr>
                      <a:r>
                        <a:rPr lang="en-US" sz="1150" b="1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Intraindividual Variability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9ABA59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8640" marR="0" indent="0" algn="l">
                        <a:lnSpc>
                          <a:spcPts val="1200"/>
                        </a:lnSpc>
                        <a:spcBef>
                          <a:spcPts val="740"/>
                        </a:spcBef>
                        <a:spcAft>
                          <a:spcPts val="705"/>
                        </a:spcAft>
                      </a:pPr>
                      <a:r>
                        <a:rPr lang="en-US" sz="1150" b="1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Interindividual </a:t>
                      </a:r>
                      <a:br/>
                      <a:r>
                        <a:rPr lang="en-US" sz="1150" b="1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Variability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9ABA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57530" y="3648710"/>
          <a:ext cx="9156700" cy="474980"/>
        </p:xfrm>
        <a:graphic>
          <a:graphicData uri="http://schemas.openxmlformats.org/drawingml/2006/table">
            <a:tbl>
              <a:tblPr/>
              <a:tblGrid>
                <a:gridCol w="227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34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81915" indent="0" algn="r">
                        <a:lnSpc>
                          <a:spcPts val="1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Are characteristics of singular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How large are differences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Does the degree of intraindividual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72440" indent="0" algn="r">
                        <a:lnSpc>
                          <a:spcPts val="1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Do differences between body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marL="0" marR="8191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gait cycles represented in their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amongst gait cycles of the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variability influence differentiation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7244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sides influence differentiation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81915" indent="0" algn="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respective mean waveforms?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same participant?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amongst individuals?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701040" indent="0" algn="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amongst individuals?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57530" y="4123690"/>
          <a:ext cx="9156700" cy="744220"/>
        </p:xfrm>
        <a:graphic>
          <a:graphicData uri="http://schemas.openxmlformats.org/drawingml/2006/table">
            <a:tbl>
              <a:tblPr/>
              <a:tblGrid>
                <a:gridCol w="85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9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38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1360"/>
                        </a:spcBef>
                        <a:spcAft>
                          <a:spcPts val="140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Shape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4BAB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975"/>
                        </a:spcBef>
                        <a:spcAft>
                          <a:spcPts val="875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Standard </a:t>
                      </a:r>
                      <a:br/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Deviation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4BAB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533015" indent="0" algn="r">
                        <a:lnSpc>
                          <a:spcPts val="1100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Fisher-pitman permutation </a:t>
                      </a:r>
                    </a:p>
                    <a:p>
                      <a:pPr marL="0" marR="3104515" indent="0" algn="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875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tests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4BA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423670" y="5108575"/>
            <a:ext cx="1023620" cy="502920"/>
          </a:xfrm>
          <a:prstGeom prst="rect">
            <a:avLst/>
          </a:prstGeom>
          <a:solidFill>
            <a:srgbClr val="4BABC6"/>
          </a:solidFill>
          <a:ln w="0" cmpd="sng">
            <a:noFill/>
            <a:prstDash val="solid"/>
          </a:ln>
        </p:spPr>
        <p:txBody>
          <a:bodyPr vert="horz" lIns="0" tIns="175260" rIns="0" bIns="0" anchor="t"/>
          <a:lstStyle/>
          <a:p>
            <a:pPr marL="137160" marR="0" indent="0" algn="l">
              <a:lnSpc>
                <a:spcPts val="1200"/>
              </a:lnSpc>
              <a:spcAft>
                <a:spcPts val="1380"/>
              </a:spcAft>
            </a:pPr>
            <a:r>
              <a:rPr lang="en-US" sz="1000" spc="0">
                <a:solidFill>
                  <a:srgbClr val="FFFFFF"/>
                </a:solidFill>
                <a:latin typeface="Arial" panose="02020603050405020304" pitchFamily="2"/>
              </a:rPr>
              <a:t>Synchronicity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423670" y="5852160"/>
            <a:ext cx="1023620" cy="499745"/>
          </a:xfrm>
          <a:prstGeom prst="rect">
            <a:avLst/>
          </a:prstGeom>
          <a:solidFill>
            <a:srgbClr val="4BABC6"/>
          </a:solidFill>
          <a:ln w="0" cmpd="sng">
            <a:noFill/>
            <a:prstDash val="solid"/>
          </a:ln>
        </p:spPr>
        <p:txBody>
          <a:bodyPr vert="horz" lIns="0" tIns="175260" rIns="0" bIns="0" anchor="t"/>
          <a:lstStyle/>
          <a:p>
            <a:pPr marL="137160" marR="0" indent="0" algn="l">
              <a:lnSpc>
                <a:spcPts val="1200"/>
              </a:lnSpc>
              <a:spcAft>
                <a:spcPts val="1355"/>
              </a:spcAft>
            </a:pPr>
            <a:r>
              <a:rPr lang="en-US" sz="1000" spc="0">
                <a:solidFill>
                  <a:srgbClr val="FFFFFF"/>
                </a:solidFill>
                <a:latin typeface="Arial" panose="02020603050405020304" pitchFamily="2"/>
              </a:rPr>
              <a:t>Angle Values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124585" y="4148455"/>
            <a:ext cx="0" cy="1951355"/>
          </a:xfrm>
          <a:prstGeom prst="line">
            <a:avLst/>
          </a:prstGeom>
          <a:ln w="24130" cmpd="sng">
            <a:solidFill>
              <a:srgbClr val="4BABC6"/>
            </a:solidFill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815"/>
            <a:ext cx="9156065" cy="7372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078095" y="2660650"/>
            <a:ext cx="24130" cy="889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2889250" y="2752090"/>
            <a:ext cx="4356100" cy="1066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877695" y="3404870"/>
            <a:ext cx="6558915" cy="20383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3230880" y="4148455"/>
            <a:ext cx="274320" cy="48133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7"/>
          <a:stretch>
            <a:fillRect/>
          </a:stretch>
        </p:blipFill>
        <p:spPr>
          <a:xfrm>
            <a:off x="5294630" y="4148455"/>
            <a:ext cx="325755" cy="48133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8"/>
          <a:stretch>
            <a:fillRect/>
          </a:stretch>
        </p:blipFill>
        <p:spPr>
          <a:xfrm>
            <a:off x="1146175" y="4584065"/>
            <a:ext cx="267970" cy="4889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9"/>
          <a:stretch>
            <a:fillRect/>
          </a:stretch>
        </p:blipFill>
        <p:spPr>
          <a:xfrm>
            <a:off x="1146175" y="5340350"/>
            <a:ext cx="267970" cy="48260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/>
          <a:stretch>
            <a:fillRect/>
          </a:stretch>
        </p:blipFill>
        <p:spPr>
          <a:xfrm>
            <a:off x="1146175" y="6071870"/>
            <a:ext cx="267970" cy="482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2770" y="1584325"/>
            <a:ext cx="1207135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750" b="1" spc="-125">
                <a:solidFill>
                  <a:srgbClr val="FFFFFF"/>
                </a:solidFill>
                <a:latin typeface="Calibri" panose="02020603050405020304" pitchFamily="2"/>
              </a:rPr>
              <a:t>RESULTS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733800" y="2139950"/>
            <a:ext cx="2709545" cy="499745"/>
          </a:xfrm>
          <a:prstGeom prst="rect">
            <a:avLst/>
          </a:prstGeom>
          <a:solidFill>
            <a:srgbClr val="4F80BC"/>
          </a:solidFill>
          <a:ln w="0" cmpd="sng">
            <a:noFill/>
            <a:prstDash val="solid"/>
          </a:ln>
        </p:spPr>
        <p:txBody>
          <a:bodyPr vert="horz" lIns="0" tIns="142240" rIns="0" bIns="0" anchor="t"/>
          <a:lstStyle/>
          <a:p>
            <a:pPr marL="0" marR="0" indent="0" algn="ctr">
              <a:lnSpc>
                <a:spcPts val="1600"/>
              </a:lnSpc>
              <a:spcAft>
                <a:spcPts val="1155"/>
              </a:spcAft>
            </a:pPr>
            <a:r>
              <a:rPr lang="en-US" sz="1400" b="1" spc="0">
                <a:solidFill>
                  <a:srgbClr val="FFFFFF"/>
                </a:solidFill>
                <a:latin typeface="Arial" panose="02020603050405020304" pitchFamily="2"/>
              </a:rPr>
              <a:t>Gait Utility in Identification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57400" y="2834640"/>
          <a:ext cx="6089650" cy="594360"/>
        </p:xfrm>
        <a:graphic>
          <a:graphicData uri="http://schemas.openxmlformats.org/drawingml/2006/table">
            <a:tbl>
              <a:tblPr/>
              <a:tblGrid>
                <a:gridCol w="1697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935"/>
                        </a:spcBef>
                        <a:spcAft>
                          <a:spcPts val="845"/>
                        </a:spcAft>
                      </a:pPr>
                      <a:r>
                        <a:rPr lang="en-US" sz="115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Interindividual </a:t>
                      </a:r>
                      <a:br/>
                      <a:r>
                        <a:rPr lang="en-US" sz="115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Variability </a:t>
                      </a:r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2413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740"/>
                        </a:spcBef>
                        <a:spcAft>
                          <a:spcPts val="705"/>
                        </a:spcAft>
                      </a:pPr>
                      <a:r>
                        <a:rPr lang="en-US" sz="1150" b="1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Intraindividual </a:t>
                      </a:r>
                      <a:br/>
                      <a:r>
                        <a:rPr lang="en-US" sz="1150" b="1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Variability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9ABA59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2413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57530" y="3648710"/>
          <a:ext cx="8699500" cy="539750"/>
        </p:xfrm>
        <a:graphic>
          <a:graphicData uri="http://schemas.openxmlformats.org/drawingml/2006/table">
            <a:tbl>
              <a:tblPr/>
              <a:tblGrid>
                <a:gridCol w="227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2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81915" indent="0" algn="r">
                        <a:lnSpc>
                          <a:spcPts val="1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Are characteristics of singular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How large are differences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Does the degree of intraindividual </a:t>
                      </a:r>
                    </a:p>
                  </a:txBody>
                  <a:tcPr marL="0" marR="0" marT="0" marB="0" anchor="ctr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5240" indent="0" algn="r">
                        <a:lnSpc>
                          <a:spcPts val="1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Do differences between body </a:t>
                      </a:r>
                    </a:p>
                  </a:txBody>
                  <a:tcPr marL="0" marR="0" marT="0" marB="0" anchor="ctr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marL="0" marR="8191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gait cycles represented in their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amongst gait cycles of the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variability influence differentiation </a:t>
                      </a:r>
                    </a:p>
                  </a:txBody>
                  <a:tcPr marL="0" marR="0" marT="0" marB="0" anchor="ctr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524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sides influence differentiation </a:t>
                      </a:r>
                    </a:p>
                  </a:txBody>
                  <a:tcPr marL="0" marR="0" marT="0" marB="0" anchor="ctr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81915" indent="0" algn="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4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respective mean waveforms?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4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same participant?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4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amongst individuals? </a:t>
                      </a:r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2413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43840" indent="0" algn="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4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amongst individuals? </a:t>
                      </a:r>
                    </a:p>
                  </a:txBody>
                  <a:tcPr marL="0" marR="0" marT="0" marB="0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413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57530" y="4148455"/>
          <a:ext cx="6720840" cy="764540"/>
        </p:xfrm>
        <a:graphic>
          <a:graphicData uri="http://schemas.openxmlformats.org/drawingml/2006/table">
            <a:tbl>
              <a:tblPr/>
              <a:tblGrid>
                <a:gridCol w="85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79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413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1045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Fisher-pitman permutation </a:t>
                      </a:r>
                    </a:p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tests </a:t>
                      </a:r>
                    </a:p>
                  </a:txBody>
                  <a:tcPr marL="0" marR="0" marT="0" marB="0" anchor="ctr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2413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8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1360"/>
                        </a:spcBef>
                        <a:spcAft>
                          <a:spcPts val="1400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Shape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4BAB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975"/>
                        </a:spcBef>
                        <a:spcAft>
                          <a:spcPts val="875"/>
                        </a:spcAft>
                      </a:pPr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Standard </a:t>
                      </a:r>
                      <a:br/>
                      <a:r>
                        <a:rPr lang="en-US" sz="1000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Deviation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4BAB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24130" cmpd="sng">
                      <a:solidFill>
                        <a:srgbClr val="000000"/>
                      </a:solidFill>
                      <a:prstDash val="solid"/>
                    </a:lnL>
                    <a:lnR w="2413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2413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423670" y="5108575"/>
            <a:ext cx="1023620" cy="502920"/>
          </a:xfrm>
          <a:prstGeom prst="rect">
            <a:avLst/>
          </a:prstGeom>
          <a:solidFill>
            <a:srgbClr val="4BABC6"/>
          </a:solidFill>
          <a:ln w="0" cmpd="sng">
            <a:noFill/>
            <a:prstDash val="solid"/>
          </a:ln>
        </p:spPr>
        <p:txBody>
          <a:bodyPr vert="horz" lIns="0" tIns="175260" rIns="0" bIns="0" anchor="t"/>
          <a:lstStyle/>
          <a:p>
            <a:pPr marL="137160" marR="0" indent="0" algn="l">
              <a:lnSpc>
                <a:spcPts val="1200"/>
              </a:lnSpc>
              <a:spcAft>
                <a:spcPts val="1380"/>
              </a:spcAft>
            </a:pPr>
            <a:r>
              <a:rPr lang="en-US" sz="1000" spc="0">
                <a:solidFill>
                  <a:srgbClr val="FFFFFF"/>
                </a:solidFill>
                <a:latin typeface="Arial" panose="02020603050405020304" pitchFamily="2"/>
              </a:rPr>
              <a:t>Synchronicity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423670" y="5852160"/>
            <a:ext cx="1023620" cy="499745"/>
          </a:xfrm>
          <a:prstGeom prst="rect">
            <a:avLst/>
          </a:prstGeom>
          <a:solidFill>
            <a:srgbClr val="4BABC6"/>
          </a:solidFill>
          <a:ln w="0" cmpd="sng">
            <a:noFill/>
            <a:prstDash val="solid"/>
          </a:ln>
        </p:spPr>
        <p:txBody>
          <a:bodyPr vert="horz" lIns="0" tIns="175260" rIns="0" bIns="0" anchor="t"/>
          <a:lstStyle/>
          <a:p>
            <a:pPr marL="137160" marR="0" indent="0" algn="l">
              <a:lnSpc>
                <a:spcPts val="1200"/>
              </a:lnSpc>
              <a:spcAft>
                <a:spcPts val="1355"/>
              </a:spcAft>
            </a:pPr>
            <a:r>
              <a:rPr lang="en-US" sz="1000" spc="0">
                <a:solidFill>
                  <a:srgbClr val="FFFFFF"/>
                </a:solidFill>
                <a:latin typeface="Arial" panose="02020603050405020304" pitchFamily="2"/>
              </a:rPr>
              <a:t>Angle Values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124585" y="4148455"/>
            <a:ext cx="0" cy="1951355"/>
          </a:xfrm>
          <a:prstGeom prst="line">
            <a:avLst/>
          </a:prstGeom>
          <a:ln w="24130" cmpd="sng">
            <a:solidFill>
              <a:srgbClr val="4BABC6"/>
            </a:solidFill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13180"/>
            <a:ext cx="9153525" cy="73787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41680" y="2616835"/>
            <a:ext cx="8405495" cy="30333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2620" y="1602740"/>
            <a:ext cx="4692650" cy="284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225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950" b="1" spc="0">
                <a:solidFill>
                  <a:srgbClr val="FFFFFF"/>
                </a:solidFill>
                <a:latin typeface="Calibri" panose="02020603050405020304" pitchFamily="2"/>
              </a:rPr>
              <a:t>Intraindividual Variability: Upper Body Joints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4025" y="2252345"/>
            <a:ext cx="9156700" cy="364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600200" marR="0" indent="0" algn="l">
              <a:lnSpc>
                <a:spcPts val="2000"/>
              </a:lnSpc>
              <a:spcAft>
                <a:spcPts val="830"/>
              </a:spcAft>
              <a:tabLst>
                <a:tab pos="6217920" algn="l"/>
              </a:tabLst>
            </a:pPr>
            <a:r>
              <a:rPr lang="en-US" sz="1750" b="1" spc="-5">
                <a:solidFill>
                  <a:srgbClr val="000000"/>
                </a:solidFill>
                <a:latin typeface="Arial Narrow" panose="02020603050405020304" pitchFamily="2"/>
              </a:rPr>
              <a:t>A - Shoulder Joint B - Elbow Joint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515620" y="5948680"/>
            <a:ext cx="9156700" cy="236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0">
                <a:solidFill>
                  <a:srgbClr val="000000"/>
                </a:solidFill>
                <a:latin typeface="Arial Narrow" panose="02020603050405020304" pitchFamily="2"/>
              </a:rPr>
              <a:t>Figure 4 – Upper Limb Angular Waveforms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Microsoft Macintosh PowerPoint</Application>
  <PresentationFormat>Custom</PresentationFormat>
  <Paragraphs>201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Symbol</vt:lpstr>
      <vt:lpstr>Times New Roman</vt:lpstr>
      <vt:lpstr>Verdana</vt:lpstr>
      <vt:lpstr>default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Smith, Mandy</cp:lastModifiedBy>
  <cp:revision>1</cp:revision>
  <dcterms:modified xsi:type="dcterms:W3CDTF">2020-11-27T09:08:15Z</dcterms:modified>
</cp:coreProperties>
</file>