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4"/>
  </p:sldMasterIdLst>
  <p:notesMasterIdLst>
    <p:notesMasterId r:id="rId27"/>
  </p:notesMasterIdLst>
  <p:handoutMasterIdLst>
    <p:handoutMasterId r:id="rId28"/>
  </p:handoutMasterIdLst>
  <p:sldIdLst>
    <p:sldId id="277" r:id="rId5"/>
    <p:sldId id="278" r:id="rId6"/>
    <p:sldId id="279" r:id="rId7"/>
    <p:sldId id="281" r:id="rId8"/>
    <p:sldId id="282" r:id="rId9"/>
    <p:sldId id="284" r:id="rId10"/>
    <p:sldId id="283" r:id="rId11"/>
    <p:sldId id="285" r:id="rId12"/>
    <p:sldId id="305" r:id="rId13"/>
    <p:sldId id="286" r:id="rId14"/>
    <p:sldId id="294" r:id="rId15"/>
    <p:sldId id="296" r:id="rId16"/>
    <p:sldId id="287" r:id="rId17"/>
    <p:sldId id="306" r:id="rId18"/>
    <p:sldId id="289" r:id="rId19"/>
    <p:sldId id="292" r:id="rId20"/>
    <p:sldId id="290" r:id="rId21"/>
    <p:sldId id="298" r:id="rId22"/>
    <p:sldId id="291" r:id="rId23"/>
    <p:sldId id="293" r:id="rId24"/>
    <p:sldId id="307" r:id="rId25"/>
    <p:sldId id="272" r:id="rId2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7529" userDrawn="1">
          <p15:clr>
            <a:srgbClr val="A4A3A4"/>
          </p15:clr>
        </p15:guide>
        <p15:guide id="3" orient="horz" pos="391" userDrawn="1">
          <p15:clr>
            <a:srgbClr val="A4A3A4"/>
          </p15:clr>
        </p15:guide>
        <p15:guide id="4" orient="horz" pos="73" userDrawn="1">
          <p15:clr>
            <a:srgbClr val="A4A3A4"/>
          </p15:clr>
        </p15:guide>
        <p15:guide id="5" pos="57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87C"/>
    <a:srgbClr val="4C7C98"/>
    <a:srgbClr val="488A9C"/>
    <a:srgbClr val="0099C4"/>
    <a:srgbClr val="575757"/>
    <a:srgbClr val="F7941D"/>
    <a:srgbClr val="CC4772"/>
    <a:srgbClr val="0C406D"/>
    <a:srgbClr val="2F444E"/>
    <a:srgbClr val="3542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71" autoAdjust="0"/>
    <p:restoredTop sz="66047" autoAdjust="0"/>
  </p:normalViewPr>
  <p:slideViewPr>
    <p:cSldViewPr>
      <p:cViewPr varScale="1">
        <p:scale>
          <a:sx n="76" d="100"/>
          <a:sy n="76" d="100"/>
        </p:scale>
        <p:origin x="2124" y="84"/>
      </p:cViewPr>
      <p:guideLst>
        <p:guide orient="horz" pos="1117"/>
        <p:guide pos="7529"/>
        <p:guide orient="horz" pos="391"/>
        <p:guide orient="horz" pos="73"/>
        <p:guide pos="577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4" d="100"/>
          <a:sy n="74" d="100"/>
        </p:scale>
        <p:origin x="212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charset="0"/>
              <a:ea typeface="Arial" charset="0"/>
              <a:cs typeface="Arial"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96F8EA1D-728A-4E5F-9A4B-D1A7FD31BCED}" type="datetimeFigureOut">
              <a:rPr lang="en-GB" smtClean="0">
                <a:latin typeface="Arial" charset="0"/>
                <a:ea typeface="Arial" charset="0"/>
                <a:cs typeface="Arial" charset="0"/>
              </a:rPr>
              <a:t>06/11/2020</a:t>
            </a:fld>
            <a:endParaRPr lang="en-GB" dirty="0">
              <a:latin typeface="Arial" charset="0"/>
              <a:ea typeface="Arial" charset="0"/>
              <a:cs typeface="Arial"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latin typeface="Arial" charset="0"/>
              <a:ea typeface="Arial" charset="0"/>
              <a:cs typeface="Arial"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39A8912-DC56-4920-85F1-EA9817C1761F}" type="slidenum">
              <a:rPr lang="en-GB" smtClean="0">
                <a:latin typeface="Arial" charset="0"/>
                <a:ea typeface="Arial" charset="0"/>
                <a:cs typeface="Arial" charset="0"/>
              </a:rPr>
              <a:t>‹#›</a:t>
            </a:fld>
            <a:endParaRPr lang="en-GB" dirty="0">
              <a:latin typeface="Arial" charset="0"/>
              <a:ea typeface="Arial" charset="0"/>
              <a:cs typeface="Arial" charset="0"/>
            </a:endParaRPr>
          </a:p>
        </p:txBody>
      </p:sp>
    </p:spTree>
    <p:extLst>
      <p:ext uri="{BB962C8B-B14F-4D97-AF65-F5344CB8AC3E}">
        <p14:creationId xmlns:p14="http://schemas.microsoft.com/office/powerpoint/2010/main" val="660024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463CE1C2-7DC9-FC47-9848-69281FD2BD18}" type="datetimeFigureOut">
              <a:rPr lang="en-US" smtClean="0"/>
              <a:t>11/6/2020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3B11FC8D-FEAC-3A4D-B17B-284E661AD230}" type="slidenum">
              <a:rPr lang="en-US" smtClean="0"/>
              <a:t>‹#›</a:t>
            </a:fld>
            <a:endParaRPr lang="en-US"/>
          </a:p>
        </p:txBody>
      </p:sp>
    </p:spTree>
    <p:extLst>
      <p:ext uri="{BB962C8B-B14F-4D97-AF65-F5344CB8AC3E}">
        <p14:creationId xmlns:p14="http://schemas.microsoft.com/office/powerpoint/2010/main" val="818081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smtClean="0">
                <a:solidFill>
                  <a:schemeClr val="tx1"/>
                </a:solidFill>
                <a:effectLst/>
                <a:latin typeface="Arial" charset="0"/>
                <a:ea typeface="+mn-ea"/>
                <a:cs typeface="+mn-cs"/>
              </a:rPr>
              <a:t>Hello and welcome to my presentation on</a:t>
            </a:r>
            <a:r>
              <a:rPr lang="en-US" sz="1200" kern="1200" dirty="0" smtClean="0">
                <a:solidFill>
                  <a:schemeClr val="tx1"/>
                </a:solidFill>
                <a:effectLst/>
                <a:latin typeface="Arial" charset="0"/>
                <a:ea typeface="+mn-ea"/>
                <a:cs typeface="+mn-cs"/>
              </a:rPr>
              <a:t> uncertainty quantification and aggregation for system performance assessment in industrial maintenance</a:t>
            </a:r>
          </a:p>
          <a:p>
            <a:pPr marL="171450" indent="-171450">
              <a:buFont typeface="Arial" panose="020B0604020202020204" pitchFamily="34" charset="0"/>
              <a:buChar char="•"/>
            </a:pPr>
            <a:endParaRPr lang="en-GB" sz="1200" kern="1200" dirty="0" smtClean="0">
              <a:solidFill>
                <a:schemeClr val="tx1"/>
              </a:solidFill>
              <a:effectLst/>
              <a:latin typeface="Arial" charset="0"/>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Arial" charset="0"/>
                <a:ea typeface="+mn-ea"/>
                <a:cs typeface="+mn-cs"/>
              </a:rPr>
              <a:t>My name is Alex Grenyer and I’m a PhD researcher at Cranfield University</a:t>
            </a:r>
          </a:p>
          <a:p>
            <a:pPr marL="171450" indent="-171450">
              <a:buFont typeface="Arial" panose="020B0604020202020204" pitchFamily="34" charset="0"/>
              <a:buChar char="•"/>
            </a:pPr>
            <a:endParaRPr lang="en-GB" sz="1200" kern="1200" dirty="0" smtClean="0">
              <a:solidFill>
                <a:schemeClr val="tx1"/>
              </a:solidFill>
              <a:effectLst/>
              <a:latin typeface="Arial" charset="0"/>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Arial" charset="0"/>
                <a:ea typeface="+mn-ea"/>
                <a:cs typeface="+mn-cs"/>
              </a:rPr>
              <a:t>My research centres on uncertainty quantification techniques for maintenance planning</a:t>
            </a:r>
          </a:p>
          <a:p>
            <a:pPr marL="171450" indent="-171450">
              <a:buFont typeface="Arial" panose="020B0604020202020204" pitchFamily="34" charset="0"/>
              <a:buChar char="•"/>
            </a:pPr>
            <a:r>
              <a:rPr lang="en-GB" sz="1200" kern="1200" dirty="0" smtClean="0">
                <a:solidFill>
                  <a:schemeClr val="tx1"/>
                </a:solidFill>
                <a:effectLst/>
                <a:latin typeface="Arial" charset="0"/>
                <a:ea typeface="+mn-ea"/>
                <a:cs typeface="+mn-cs"/>
              </a:rPr>
              <a:t>Developing an intelligent system that learns from a combination of quantitative equipment data and qualitative heuristic estimates to forecast the level of uncertainty through the in-service phase of complex systems</a:t>
            </a:r>
          </a:p>
          <a:p>
            <a:endParaRPr lang="en-GB" dirty="0" smtClean="0"/>
          </a:p>
        </p:txBody>
      </p:sp>
      <p:sp>
        <p:nvSpPr>
          <p:cNvPr id="4" name="Slide Number Placeholder 3"/>
          <p:cNvSpPr>
            <a:spLocks noGrp="1"/>
          </p:cNvSpPr>
          <p:nvPr>
            <p:ph type="sldNum" sz="quarter" idx="10"/>
          </p:nvPr>
        </p:nvSpPr>
        <p:spPr/>
        <p:txBody>
          <a:bodyPr/>
          <a:lstStyle/>
          <a:p>
            <a:fld id="{3B11FC8D-FEAC-3A4D-B17B-284E661AD230}" type="slidenum">
              <a:rPr lang="en-US" smtClean="0"/>
              <a:t>1</a:t>
            </a:fld>
            <a:endParaRPr lang="en-US"/>
          </a:p>
        </p:txBody>
      </p:sp>
    </p:spTree>
    <p:extLst>
      <p:ext uri="{BB962C8B-B14F-4D97-AF65-F5344CB8AC3E}">
        <p14:creationId xmlns:p14="http://schemas.microsoft.com/office/powerpoint/2010/main" val="12448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Step 2b scores the qualitative factors against predefined pedigree criteria.</a:t>
            </a:r>
          </a:p>
          <a:p>
            <a:pPr marL="171450" indent="-171450">
              <a:buFont typeface="Arial" panose="020B0604020202020204" pitchFamily="34" charset="0"/>
              <a:buChar char="•"/>
            </a:pPr>
            <a:r>
              <a:rPr lang="en-US" sz="1200" dirty="0" smtClean="0"/>
              <a:t>The ideal case for these is a minimal uncertainty and a pedigree score of 1.</a:t>
            </a:r>
          </a:p>
          <a:p>
            <a:pPr marL="171450" indent="-171450">
              <a:buFont typeface="Arial" panose="020B0604020202020204" pitchFamily="34" charset="0"/>
              <a:buChar char="•"/>
            </a:pPr>
            <a:r>
              <a:rPr lang="en-US" sz="1200" dirty="0" smtClean="0"/>
              <a:t>Scores of 2-5 have progressively higher uncertainties owing to their representative criteria.</a:t>
            </a:r>
          </a:p>
          <a:p>
            <a:pPr marL="171450" indent="-171450">
              <a:buFont typeface="Arial" panose="020B0604020202020204" pitchFamily="34" charset="0"/>
              <a:buChar char="•"/>
            </a:pPr>
            <a:r>
              <a:rPr lang="en-US" sz="1200" dirty="0" smtClean="0"/>
              <a:t>The scores for each factor correspond to an uncertainty indicator, given as GSD,</a:t>
            </a:r>
            <a:r>
              <a:rPr lang="en-US" sz="1200" baseline="0" dirty="0" smtClean="0"/>
              <a:t> </a:t>
            </a:r>
            <a:r>
              <a:rPr lang="en-US" sz="1200" dirty="0" smtClean="0"/>
              <a:t>defined according to the subjective impact each factor has on the system.</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The GSD is calculated from the indicator values obtained from one or multiple sources. If the uncertainty indicators are obtained from a single source, the GSD is given as the square root of the indicator.</a:t>
            </a:r>
          </a:p>
          <a:p>
            <a:pPr marL="171450" indent="-171450">
              <a:buFont typeface="Arial" panose="020B0604020202020204" pitchFamily="34" charset="0"/>
              <a:buChar char="•"/>
            </a:pPr>
            <a:r>
              <a:rPr lang="en-US" sz="1200" dirty="0" smtClean="0"/>
              <a:t>If they are obtained from multiple sources, the GSD is given by this equation, modelled by the lognormal distribution.</a:t>
            </a:r>
          </a:p>
          <a:p>
            <a:pPr marL="171450" indent="-171450">
              <a:buFont typeface="Arial" panose="020B0604020202020204" pitchFamily="34" charset="0"/>
              <a:buChar char="•"/>
            </a:pPr>
            <a:r>
              <a:rPr lang="en-US" sz="1200" dirty="0" smtClean="0"/>
              <a:t>Ideally, and especially in the case of complex systems, the definition of pedigree criteria and related uncertainty indicators should be made by a diverse selection of suitably qualified individuals.</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Step 3 calculates the CV for each input. In order for uncertainties from different data types represented by different distributions to be aggregated, they must be considered on an equal scale.</a:t>
            </a:r>
          </a:p>
          <a:p>
            <a:pPr marL="171450" indent="-171450">
              <a:buFont typeface="Arial" panose="020B0604020202020204" pitchFamily="34" charset="0"/>
              <a:buChar char="•"/>
            </a:pPr>
            <a:r>
              <a:rPr lang="en-US" sz="1200" dirty="0" smtClean="0"/>
              <a:t>These are calculated within the framework by a sequential algorithm according to the specified input and distribution type.</a:t>
            </a:r>
          </a:p>
          <a:p>
            <a:pPr marL="171450" indent="-171450">
              <a:buFont typeface="Arial" panose="020B0604020202020204" pitchFamily="34" charset="0"/>
              <a:buChar char="•"/>
            </a:pPr>
            <a:r>
              <a:rPr lang="en-US" sz="1200" dirty="0" smtClean="0"/>
              <a:t>Summary tables are then generated for the quantitative and qualitative inputs detailing key parameters calculated in Steps 2</a:t>
            </a:r>
            <a:r>
              <a:rPr lang="en-US" sz="1200" baseline="0" dirty="0" smtClean="0"/>
              <a:t> &amp; </a:t>
            </a:r>
            <a:r>
              <a:rPr lang="en-US" sz="1200" dirty="0" smtClean="0"/>
              <a:t>3. </a:t>
            </a:r>
          </a:p>
        </p:txBody>
      </p:sp>
      <p:sp>
        <p:nvSpPr>
          <p:cNvPr id="4" name="Slide Number Placeholder 3"/>
          <p:cNvSpPr>
            <a:spLocks noGrp="1"/>
          </p:cNvSpPr>
          <p:nvPr>
            <p:ph type="sldNum" sz="quarter" idx="10"/>
          </p:nvPr>
        </p:nvSpPr>
        <p:spPr/>
        <p:txBody>
          <a:bodyPr/>
          <a:lstStyle/>
          <a:p>
            <a:fld id="{3B11FC8D-FEAC-3A4D-B17B-284E661AD230}" type="slidenum">
              <a:rPr lang="en-US" smtClean="0"/>
              <a:t>10</a:t>
            </a:fld>
            <a:endParaRPr lang="en-US"/>
          </a:p>
        </p:txBody>
      </p:sp>
    </p:spTree>
    <p:extLst>
      <p:ext uri="{BB962C8B-B14F-4D97-AF65-F5344CB8AC3E}">
        <p14:creationId xmlns:p14="http://schemas.microsoft.com/office/powerpoint/2010/main" val="2250424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Step 4 combines the respective CVs.</a:t>
            </a:r>
          </a:p>
          <a:p>
            <a:pPr marL="171450" indent="-171450">
              <a:buFont typeface="Arial" panose="020B0604020202020204" pitchFamily="34" charset="0"/>
              <a:buChar char="•"/>
            </a:pPr>
            <a:r>
              <a:rPr lang="en-US" sz="1200" dirty="0" smtClean="0"/>
              <a:t>Normal and uniform distributions are symmetric</a:t>
            </a:r>
            <a:r>
              <a:rPr lang="en-US" sz="1200" baseline="0" dirty="0" smtClean="0"/>
              <a:t> – </a:t>
            </a:r>
            <a:r>
              <a:rPr lang="en-US" sz="1200" dirty="0" smtClean="0"/>
              <a:t>the arithmetic mean is equal to the mode and does not change when uncertainty increases.</a:t>
            </a:r>
          </a:p>
          <a:p>
            <a:pPr marL="171450" indent="-171450">
              <a:buFont typeface="Arial" panose="020B0604020202020204" pitchFamily="34" charset="0"/>
              <a:buChar char="•"/>
            </a:pPr>
            <a:r>
              <a:rPr lang="en-US" sz="1200" dirty="0" smtClean="0"/>
              <a:t>They can therefore be aggregated additively by the root-sum-square in Eq1</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Lognormal distributions are asymmetric</a:t>
            </a:r>
            <a:r>
              <a:rPr lang="en-US" sz="1200" baseline="0" dirty="0" smtClean="0"/>
              <a:t> –</a:t>
            </a:r>
            <a:r>
              <a:rPr lang="en-US" sz="1200" dirty="0" smtClean="0"/>
              <a:t> the arithmetic mean will change with increasing or decreasing uncertainty. These inputs</a:t>
            </a:r>
            <a:r>
              <a:rPr lang="en-US" sz="1200" baseline="0" dirty="0" smtClean="0"/>
              <a:t> </a:t>
            </a:r>
            <a:r>
              <a:rPr lang="en-US" sz="1200" dirty="0" smtClean="0"/>
              <a:t>are aggregated multiplicatively by Eq2</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To combine these with symmetric distributions, a new arithmetic mean needs to be calculated to account for the shifting uncertainty, by Eq3</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To account for this, the framework splits the calculated CVs of quantitative inputs according to distribution type. The sum of symmetric attributes are added to the product of lognormal attributes by Eq4</a:t>
            </a:r>
          </a:p>
          <a:p>
            <a:endParaRPr lang="en-US" sz="1200" dirty="0" smtClean="0"/>
          </a:p>
          <a:p>
            <a:pPr marL="171450" indent="-171450">
              <a:buFont typeface="Arial" panose="020B0604020202020204" pitchFamily="34" charset="0"/>
              <a:buChar char="•"/>
            </a:pPr>
            <a:r>
              <a:rPr lang="en-US" sz="1200" dirty="0" smtClean="0"/>
              <a:t>This</a:t>
            </a:r>
            <a:r>
              <a:rPr lang="en-US" sz="1200" baseline="0" dirty="0" smtClean="0"/>
              <a:t> allows </a:t>
            </a:r>
            <a:r>
              <a:rPr lang="en-US" sz="1200" dirty="0" smtClean="0"/>
              <a:t>the aggregated CV of both quantitative and qualitative data to be determined as a measure of total uncertainty.</a:t>
            </a:r>
          </a:p>
          <a:p>
            <a:pPr marL="171450" indent="-171450">
              <a:buFont typeface="Arial" panose="020B0604020202020204" pitchFamily="34" charset="0"/>
              <a:buChar char="•"/>
            </a:pPr>
            <a:r>
              <a:rPr lang="en-US" sz="1200" dirty="0" smtClean="0"/>
              <a:t>Since CV is defined as the ratio between the standard deviation and the mean, the output follows a normal distribution.</a:t>
            </a:r>
          </a:p>
          <a:p>
            <a:pPr marL="171450" indent="-171450">
              <a:buFont typeface="Arial" panose="020B0604020202020204" pitchFamily="34" charset="0"/>
              <a:buChar char="•"/>
            </a:pPr>
            <a:r>
              <a:rPr lang="en-US" sz="1200" dirty="0" smtClean="0"/>
              <a:t>The uncertainty can be expressed back as standard deviation via Eq5</a:t>
            </a:r>
          </a:p>
        </p:txBody>
      </p:sp>
      <p:sp>
        <p:nvSpPr>
          <p:cNvPr id="4" name="Slide Number Placeholder 3"/>
          <p:cNvSpPr>
            <a:spLocks noGrp="1"/>
          </p:cNvSpPr>
          <p:nvPr>
            <p:ph type="sldNum" sz="quarter" idx="10"/>
          </p:nvPr>
        </p:nvSpPr>
        <p:spPr/>
        <p:txBody>
          <a:bodyPr/>
          <a:lstStyle/>
          <a:p>
            <a:fld id="{3B11FC8D-FEAC-3A4D-B17B-284E661AD230}" type="slidenum">
              <a:rPr lang="en-US" smtClean="0"/>
              <a:t>11</a:t>
            </a:fld>
            <a:endParaRPr lang="en-US"/>
          </a:p>
        </p:txBody>
      </p:sp>
    </p:spTree>
    <p:extLst>
      <p:ext uri="{BB962C8B-B14F-4D97-AF65-F5344CB8AC3E}">
        <p14:creationId xmlns:p14="http://schemas.microsoft.com/office/powerpoint/2010/main" val="582520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Step 5 visualises the calculated and combined uncertainties in to assess their comparable impact on the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visualisation consists of the total estimated uncertainty along with individual contributions via local sensitivity analysis.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This is a widely used method to determine the relative impact of input variables to the compound uncertainty, calculated using partial derivatives. The resulting factors are plotted over the relative total to </a:t>
            </a:r>
            <a:r>
              <a:rPr lang="en-US" sz="1200" dirty="0" err="1" smtClean="0"/>
              <a:t>visualise</a:t>
            </a:r>
            <a:r>
              <a:rPr lang="en-US" sz="1200" dirty="0" smtClean="0"/>
              <a:t> their impact.</a:t>
            </a:r>
            <a:endParaRPr lang="en-GB"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These</a:t>
            </a:r>
            <a:r>
              <a:rPr lang="en-GB" sz="1200" baseline="0" dirty="0" smtClean="0"/>
              <a:t> are given against a predetermined acceptable level of uncertainty shown as a colour bar on the y-axis – shown in the results of the case study</a:t>
            </a:r>
            <a:endParaRPr lang="en-US" sz="1200" dirty="0" smtClean="0"/>
          </a:p>
        </p:txBody>
      </p:sp>
      <p:sp>
        <p:nvSpPr>
          <p:cNvPr id="4" name="Slide Number Placeholder 3"/>
          <p:cNvSpPr>
            <a:spLocks noGrp="1"/>
          </p:cNvSpPr>
          <p:nvPr>
            <p:ph type="sldNum" sz="quarter" idx="10"/>
          </p:nvPr>
        </p:nvSpPr>
        <p:spPr/>
        <p:txBody>
          <a:bodyPr/>
          <a:lstStyle/>
          <a:p>
            <a:fld id="{3B11FC8D-FEAC-3A4D-B17B-284E661AD230}" type="slidenum">
              <a:rPr lang="en-US" smtClean="0"/>
              <a:t>12</a:t>
            </a:fld>
            <a:endParaRPr lang="en-US"/>
          </a:p>
        </p:txBody>
      </p:sp>
    </p:spTree>
    <p:extLst>
      <p:ext uri="{BB962C8B-B14F-4D97-AF65-F5344CB8AC3E}">
        <p14:creationId xmlns:p14="http://schemas.microsoft.com/office/powerpoint/2010/main" val="3256484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The framework was applied to a bespoke heat exchanger test rig consisting of a hot closed loop system and a cold open loop system</a:t>
            </a:r>
          </a:p>
          <a:p>
            <a:pPr marL="171450" indent="-171450">
              <a:buFont typeface="Arial" panose="020B0604020202020204" pitchFamily="34" charset="0"/>
              <a:buChar char="•"/>
            </a:pPr>
            <a:r>
              <a:rPr lang="en-US" sz="1200" dirty="0" smtClean="0"/>
              <a:t>The design comprised of subsystem modules housing component and fluid interactions that interact in a non-linear manner.</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This, as well as subjective opinions and actions of operators, influence uncertainties in the assessment of system performance and the HEx itself.</a:t>
            </a:r>
          </a:p>
          <a:p>
            <a:pPr marL="171450" indent="-171450">
              <a:buFont typeface="Arial" panose="020B0604020202020204" pitchFamily="34" charset="0"/>
              <a:buChar char="•"/>
            </a:pPr>
            <a:r>
              <a:rPr lang="en-US" sz="1200" dirty="0" smtClean="0"/>
              <a:t>Oil temperature at the inlet and outlet was measured using infrared thermography</a:t>
            </a:r>
          </a:p>
          <a:p>
            <a:pPr marL="171450" indent="-171450">
              <a:buFont typeface="Arial" panose="020B0604020202020204" pitchFamily="34" charset="0"/>
              <a:buChar char="•"/>
            </a:pPr>
            <a:r>
              <a:rPr lang="en-US" sz="1200" dirty="0" smtClean="0"/>
              <a:t>Thermodynamic analysis involving oil viscosity and temperature decrease through connecting pipes was not considered</a:t>
            </a:r>
            <a:r>
              <a:rPr lang="en-US" sz="1200" baseline="0" dirty="0" smtClean="0"/>
              <a:t> as it was out of scope for this application</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Recordings were taken once the system had reached operating temperature, 80°C, at steady state</a:t>
            </a:r>
          </a:p>
          <a:p>
            <a:pPr marL="171450" indent="-171450">
              <a:buFont typeface="Arial" panose="020B0604020202020204" pitchFamily="34" charset="0"/>
              <a:buChar char="•"/>
            </a:pPr>
            <a:r>
              <a:rPr lang="en-US" sz="1200" dirty="0" smtClean="0"/>
              <a:t>6 sets of 10 recordings were made manually for each parameter with 20 minute intervals between each set to allow the temperature to reset.</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To enable effective heat transfer, the air blower must be in operation. This created an air blanket around the HEx unit, disrupting the temperature measurements for the camera</a:t>
            </a:r>
          </a:p>
          <a:p>
            <a:pPr marL="171450" indent="-171450">
              <a:buFont typeface="Arial" panose="020B0604020202020204" pitchFamily="34" charset="0"/>
              <a:buChar char="•"/>
            </a:pPr>
            <a:r>
              <a:rPr lang="en-US" sz="1200" dirty="0" smtClean="0"/>
              <a:t>All other parameters</a:t>
            </a:r>
            <a:r>
              <a:rPr lang="en-US" sz="1200" baseline="0" dirty="0" smtClean="0"/>
              <a:t> </a:t>
            </a:r>
            <a:r>
              <a:rPr lang="en-US" sz="1200" dirty="0" smtClean="0"/>
              <a:t>were recorded via in-line analogue dials. Many of these gave readings on different interval scales, varying the measurement accuracy, and therefore resulted in an increased uncertainty.</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Additional attributes such as parallax error and ambient temperature further increased the uncertainty in measurement. The flow rate of the oil constantly fluctuated from 0-15 L/min owing to the nature of the air-operated pump. This made an accurate reading of mean flowrate unobtainable, so was discounted from the input parameter list.</a:t>
            </a:r>
          </a:p>
          <a:p>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13</a:t>
            </a:fld>
            <a:endParaRPr lang="en-US"/>
          </a:p>
        </p:txBody>
      </p:sp>
    </p:spTree>
    <p:extLst>
      <p:ext uri="{BB962C8B-B14F-4D97-AF65-F5344CB8AC3E}">
        <p14:creationId xmlns:p14="http://schemas.microsoft.com/office/powerpoint/2010/main" val="2172832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Step 1</a:t>
            </a:r>
            <a:r>
              <a:rPr lang="en-US" sz="1200" b="1" baseline="0" dirty="0" smtClean="0"/>
              <a:t>: </a:t>
            </a:r>
            <a:r>
              <a:rPr lang="en-US" sz="1200" dirty="0" smtClean="0"/>
              <a:t>6 quantitative parameters and 5 qualitative factors were identified:</a:t>
            </a:r>
          </a:p>
          <a:p>
            <a:pPr marL="171450" indent="-171450">
              <a:buFont typeface="Arial" panose="020B0604020202020204" pitchFamily="34" charset="0"/>
              <a:buChar char="•"/>
            </a:pPr>
            <a:r>
              <a:rPr lang="en-US" sz="1200" dirty="0" smtClean="0"/>
              <a:t>Temperature readings of the HEx inlet (T1) and outlet (T2) given by the IR camera were modelled by the lognormal distribution as the fluid temperature gradually decreased once reaching operating temperature.</a:t>
            </a:r>
          </a:p>
          <a:p>
            <a:pPr marL="171450" indent="-171450">
              <a:buFont typeface="Arial" panose="020B0604020202020204" pitchFamily="34" charset="0"/>
              <a:buChar char="•"/>
            </a:pPr>
            <a:r>
              <a:rPr lang="en-US" sz="1200" dirty="0" smtClean="0"/>
              <a:t>This gave a skewed result with slightly different mean values for each set of readings.</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The temperature reading given by the in-line dial after the HEx (T3) was modelled by the normal distribution as the higher reading interval gave a more constant mean, though with a greater spread in deviation</a:t>
            </a:r>
          </a:p>
          <a:p>
            <a:pPr marL="171450" indent="-171450">
              <a:buFont typeface="Arial" panose="020B0604020202020204" pitchFamily="34" charset="0"/>
              <a:buChar char="•"/>
            </a:pPr>
            <a:r>
              <a:rPr lang="en-US" sz="1200" dirty="0" smtClean="0"/>
              <a:t>Oil pressure before passing through the HEx (P1) was also modelled by the normal distribution</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Blower air temperature (T4) and oil pressure post HEx (P2) were modelled by the uniform distribution as they were constant throughout</a:t>
            </a:r>
          </a:p>
          <a:p>
            <a:pPr marL="171450" indent="-171450">
              <a:buFont typeface="Arial" panose="020B0604020202020204" pitchFamily="34" charset="0"/>
              <a:buChar char="•"/>
            </a:pP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5 qualitative factors, modelled by the lognormal distribution, were:</a:t>
            </a:r>
          </a:p>
          <a:p>
            <a:pPr marL="628650" lvl="1" indent="-171450">
              <a:buFont typeface="Arial" panose="020B0604020202020204" pitchFamily="34" charset="0"/>
              <a:buChar char="•"/>
            </a:pPr>
            <a:r>
              <a:rPr lang="en-US" sz="1200" dirty="0" smtClean="0"/>
              <a:t>Measurement reliability</a:t>
            </a:r>
          </a:p>
          <a:p>
            <a:pPr marL="628650" lvl="1" indent="-171450">
              <a:buFont typeface="Arial" panose="020B0604020202020204" pitchFamily="34" charset="0"/>
              <a:buChar char="•"/>
            </a:pPr>
            <a:r>
              <a:rPr lang="en-US" sz="1200" dirty="0" smtClean="0"/>
              <a:t>Basis of estimate</a:t>
            </a:r>
          </a:p>
          <a:p>
            <a:pPr marL="628650" lvl="1" indent="-171450">
              <a:buFont typeface="Arial" panose="020B0604020202020204" pitchFamily="34" charset="0"/>
              <a:buChar char="•"/>
            </a:pPr>
            <a:r>
              <a:rPr lang="en-US" sz="1200" dirty="0" smtClean="0"/>
              <a:t>Reading accuracy</a:t>
            </a:r>
          </a:p>
          <a:p>
            <a:pPr marL="628650" lvl="1" indent="-171450">
              <a:buFont typeface="Arial" panose="020B0604020202020204" pitchFamily="34" charset="0"/>
              <a:buChar char="•"/>
            </a:pPr>
            <a:r>
              <a:rPr lang="en-US" sz="1200" dirty="0" smtClean="0"/>
              <a:t>Environmental conditions</a:t>
            </a:r>
          </a:p>
          <a:p>
            <a:pPr marL="628650" lvl="1" indent="-171450">
              <a:buFont typeface="Arial" panose="020B0604020202020204" pitchFamily="34" charset="0"/>
              <a:buChar char="•"/>
            </a:pPr>
            <a:r>
              <a:rPr lang="en-US" sz="1200" dirty="0" smtClean="0"/>
              <a:t>Sample size</a:t>
            </a:r>
          </a:p>
          <a:p>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14</a:t>
            </a:fld>
            <a:endParaRPr lang="en-US"/>
          </a:p>
        </p:txBody>
      </p:sp>
    </p:spTree>
    <p:extLst>
      <p:ext uri="{BB962C8B-B14F-4D97-AF65-F5344CB8AC3E}">
        <p14:creationId xmlns:p14="http://schemas.microsoft.com/office/powerpoint/2010/main" val="189380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dirty="0" smtClean="0"/>
              <a:t>Step 2a</a:t>
            </a:r>
            <a:r>
              <a:rPr lang="en-US" sz="1200" b="1" baseline="0" dirty="0" smtClean="0"/>
              <a:t>:</a:t>
            </a:r>
            <a:r>
              <a:rPr lang="en-US" sz="1200" baseline="0" dirty="0" smtClean="0"/>
              <a:t> T</a:t>
            </a:r>
            <a:r>
              <a:rPr lang="en-US" sz="1200" dirty="0" smtClean="0"/>
              <a:t>he quantitative statistical parameters given by the recordings and Monte</a:t>
            </a:r>
            <a:r>
              <a:rPr lang="en-US" sz="1200" baseline="0" dirty="0" smtClean="0"/>
              <a:t> Carlo simulation </a:t>
            </a:r>
            <a:r>
              <a:rPr lang="en-US" sz="1200" dirty="0" smtClean="0"/>
              <a:t>are summarised here</a:t>
            </a:r>
          </a:p>
          <a:p>
            <a:pPr marL="171450" indent="-171450">
              <a:buFont typeface="Arial" panose="020B0604020202020204" pitchFamily="34" charset="0"/>
              <a:buChar char="•"/>
            </a:pPr>
            <a:r>
              <a:rPr lang="en-US" sz="1200" dirty="0" smtClean="0"/>
              <a:t>The reading intervals and errors contribute to the qualitative factors</a:t>
            </a:r>
          </a:p>
        </p:txBody>
      </p:sp>
      <p:sp>
        <p:nvSpPr>
          <p:cNvPr id="4" name="Slide Number Placeholder 3"/>
          <p:cNvSpPr>
            <a:spLocks noGrp="1"/>
          </p:cNvSpPr>
          <p:nvPr>
            <p:ph type="sldNum" sz="quarter" idx="10"/>
          </p:nvPr>
        </p:nvSpPr>
        <p:spPr/>
        <p:txBody>
          <a:bodyPr/>
          <a:lstStyle/>
          <a:p>
            <a:fld id="{3B11FC8D-FEAC-3A4D-B17B-284E661AD230}" type="slidenum">
              <a:rPr lang="en-US" smtClean="0"/>
              <a:t>15</a:t>
            </a:fld>
            <a:endParaRPr lang="en-US"/>
          </a:p>
        </p:txBody>
      </p:sp>
    </p:spTree>
    <p:extLst>
      <p:ext uri="{BB962C8B-B14F-4D97-AF65-F5344CB8AC3E}">
        <p14:creationId xmlns:p14="http://schemas.microsoft.com/office/powerpoint/2010/main" val="1506359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dirty="0" smtClean="0"/>
              <a:t>Step 2b: </a:t>
            </a:r>
            <a:r>
              <a:rPr lang="en-US" sz="1200" dirty="0" smtClean="0"/>
              <a:t>The 5 qualitative factors were scored by defined pedigree criteria detailed here and in the appendix of the paper.</a:t>
            </a:r>
          </a:p>
          <a:p>
            <a:pPr marL="171450" indent="-171450">
              <a:buFont typeface="Arial" panose="020B0604020202020204" pitchFamily="34" charset="0"/>
              <a:buChar char="•"/>
            </a:pPr>
            <a:r>
              <a:rPr lang="en-US" sz="1200" dirty="0" smtClean="0"/>
              <a:t>The factors were based on adjusted examples from literature to apply to the case study</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These correspond to uncertainty indicators.</a:t>
            </a:r>
            <a:r>
              <a:rPr lang="en-US" sz="1200" baseline="0" dirty="0" smtClean="0"/>
              <a:t> </a:t>
            </a:r>
            <a:r>
              <a:rPr lang="en-US" sz="1200" dirty="0" smtClean="0"/>
              <a:t>For the heat exchanger, the uncertainty indicators were obtained from a single source and their GSD is therefore given as the square root of the corresponding indicator</a:t>
            </a:r>
          </a:p>
        </p:txBody>
      </p:sp>
      <p:sp>
        <p:nvSpPr>
          <p:cNvPr id="4" name="Slide Number Placeholder 3"/>
          <p:cNvSpPr>
            <a:spLocks noGrp="1"/>
          </p:cNvSpPr>
          <p:nvPr>
            <p:ph type="sldNum" sz="quarter" idx="10"/>
          </p:nvPr>
        </p:nvSpPr>
        <p:spPr/>
        <p:txBody>
          <a:bodyPr/>
          <a:lstStyle/>
          <a:p>
            <a:fld id="{3B11FC8D-FEAC-3A4D-B17B-284E661AD230}" type="slidenum">
              <a:rPr lang="en-US" smtClean="0"/>
              <a:t>16</a:t>
            </a:fld>
            <a:endParaRPr lang="en-US"/>
          </a:p>
        </p:txBody>
      </p:sp>
    </p:spTree>
    <p:extLst>
      <p:ext uri="{BB962C8B-B14F-4D97-AF65-F5344CB8AC3E}">
        <p14:creationId xmlns:p14="http://schemas.microsoft.com/office/powerpoint/2010/main" val="678338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dirty="0" smtClean="0"/>
              <a:t>Step 3: </a:t>
            </a:r>
            <a:r>
              <a:rPr lang="en-US" sz="1200" dirty="0" smtClean="0"/>
              <a:t>The summary tables with calculated CV for each input are given here for quantitative and qualitative factors respectively, calculated using the equations shown earlier.</a:t>
            </a:r>
          </a:p>
          <a:p>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17</a:t>
            </a:fld>
            <a:endParaRPr lang="en-US"/>
          </a:p>
        </p:txBody>
      </p:sp>
    </p:spTree>
    <p:extLst>
      <p:ext uri="{BB962C8B-B14F-4D97-AF65-F5344CB8AC3E}">
        <p14:creationId xmlns:p14="http://schemas.microsoft.com/office/powerpoint/2010/main" val="3218472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Step 4: </a:t>
            </a:r>
            <a:r>
              <a:rPr lang="en-US" sz="1200" dirty="0" smtClean="0"/>
              <a:t>The combined CV of each PDF is shown in Table 4, aggregated for symmetric and asymmetric distributions and total CV.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For </a:t>
            </a:r>
            <a:r>
              <a:rPr lang="en-US" sz="1200" b="1" dirty="0" smtClean="0"/>
              <a:t>Step 5,</a:t>
            </a:r>
            <a:r>
              <a:rPr lang="en-US" sz="1200" dirty="0" smtClean="0"/>
              <a:t> the visualisation illustrates the relative CV of each quantitative input, in blue, and qualitative input,</a:t>
            </a:r>
            <a:r>
              <a:rPr lang="en-US" sz="1200" baseline="0" dirty="0" smtClean="0"/>
              <a:t> in </a:t>
            </a:r>
            <a:r>
              <a:rPr lang="en-US" sz="1200" dirty="0" smtClean="0"/>
              <a:t>orange,</a:t>
            </a:r>
            <a:r>
              <a:rPr lang="en-US" sz="1200" baseline="0" dirty="0" smtClean="0"/>
              <a:t> </a:t>
            </a:r>
            <a:r>
              <a:rPr lang="en-US" sz="1200" dirty="0" smtClean="0"/>
              <a:t>against the aggregated total in cream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colour bar represents the acceptability of the relative factors according to predefined scales.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Further development will allow results to be compared through sensitivity analysis</a:t>
            </a:r>
          </a:p>
        </p:txBody>
      </p:sp>
      <p:sp>
        <p:nvSpPr>
          <p:cNvPr id="4" name="Slide Number Placeholder 3"/>
          <p:cNvSpPr>
            <a:spLocks noGrp="1"/>
          </p:cNvSpPr>
          <p:nvPr>
            <p:ph type="sldNum" sz="quarter" idx="10"/>
          </p:nvPr>
        </p:nvSpPr>
        <p:spPr/>
        <p:txBody>
          <a:bodyPr/>
          <a:lstStyle/>
          <a:p>
            <a:fld id="{3B11FC8D-FEAC-3A4D-B17B-284E661AD230}" type="slidenum">
              <a:rPr lang="en-US" smtClean="0"/>
              <a:t>18</a:t>
            </a:fld>
            <a:endParaRPr lang="en-US"/>
          </a:p>
        </p:txBody>
      </p:sp>
    </p:spTree>
    <p:extLst>
      <p:ext uri="{BB962C8B-B14F-4D97-AF65-F5344CB8AC3E}">
        <p14:creationId xmlns:p14="http://schemas.microsoft.com/office/powerpoint/2010/main" val="2623665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The framework was designed to enhance system performance assessment through the quantification and aggregation of compound uncertainties. These arise as a result of different recording methods and assumptions made about the system and are modelled by different distributions.</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The use of CV to represent uncertainty enabled effective quantification of these compound uncertainties.</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Previous work in this area enabled the aggregation of individual quantitative uncertainties with qualitative through the pedigree matrix</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The capability to aggregate uncertainties represented by a mix of distributions is further developed here through an indication of factors that lie outside acceptable levels, as well as a function to allow the user to view and select the best suited distribution for each input.</a:t>
            </a:r>
          </a:p>
          <a:p>
            <a:pPr marL="171450" indent="-171450">
              <a:buFont typeface="Arial" panose="020B0604020202020204" pitchFamily="34" charset="0"/>
              <a:buChar char="•"/>
            </a:pPr>
            <a:r>
              <a:rPr lang="en-US" sz="1200" dirty="0" smtClean="0"/>
              <a:t>Acceptable levels of uncertainty are user-defined according to the application and visualised by the colour bar.</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Benefits of this framework include enhancements to performance assessment and corresponding maintenance planning for complex systems and respective subsystems.</a:t>
            </a:r>
          </a:p>
          <a:p>
            <a:pPr marL="171450" indent="-171450">
              <a:buFont typeface="Arial" panose="020B0604020202020204" pitchFamily="34" charset="0"/>
              <a:buChar char="•"/>
            </a:pPr>
            <a:endParaRPr lang="en-US" sz="1200" dirty="0" smtClean="0"/>
          </a:p>
        </p:txBody>
      </p:sp>
      <p:sp>
        <p:nvSpPr>
          <p:cNvPr id="4" name="Slide Number Placeholder 3"/>
          <p:cNvSpPr>
            <a:spLocks noGrp="1"/>
          </p:cNvSpPr>
          <p:nvPr>
            <p:ph type="sldNum" sz="quarter" idx="10"/>
          </p:nvPr>
        </p:nvSpPr>
        <p:spPr/>
        <p:txBody>
          <a:bodyPr/>
          <a:lstStyle/>
          <a:p>
            <a:fld id="{3B11FC8D-FEAC-3A4D-B17B-284E661AD230}" type="slidenum">
              <a:rPr lang="en-US" smtClean="0"/>
              <a:t>19</a:t>
            </a:fld>
            <a:endParaRPr lang="en-US"/>
          </a:p>
        </p:txBody>
      </p:sp>
    </p:spTree>
    <p:extLst>
      <p:ext uri="{BB962C8B-B14F-4D97-AF65-F5344CB8AC3E}">
        <p14:creationId xmlns:p14="http://schemas.microsoft.com/office/powerpoint/2010/main" val="943240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mn-cs"/>
              </a:rPr>
              <a:t>First I’ll run through the context and research background of the paper,</a:t>
            </a:r>
            <a:r>
              <a:rPr lang="en-US" sz="1200" kern="1200" dirty="0" smtClean="0">
                <a:solidFill>
                  <a:schemeClr val="tx1"/>
                </a:solidFill>
                <a:effectLst/>
                <a:latin typeface="Arial" charset="0"/>
                <a:ea typeface="+mn-ea"/>
                <a:cs typeface="+mn-cs"/>
              </a:rPr>
              <a:t> covering </a:t>
            </a:r>
            <a:r>
              <a:rPr lang="en-US" sz="1200" dirty="0" smtClean="0"/>
              <a:t>existing techniques to combine quantitative and qualitative uncertainties</a:t>
            </a:r>
            <a:r>
              <a:rPr lang="en-US" sz="1200" kern="1200" dirty="0" smtClean="0">
                <a:solidFill>
                  <a:schemeClr val="tx1"/>
                </a:solidFill>
                <a:effectLst/>
                <a:latin typeface="Arial" charset="0"/>
                <a:ea typeface="+mn-ea"/>
                <a:cs typeface="+mn-cs"/>
              </a:rPr>
              <a:t>;</a:t>
            </a:r>
          </a:p>
          <a:p>
            <a:pPr marL="171450" lvl="0" indent="-171450">
              <a:buFont typeface="Arial" panose="020B0604020202020204" pitchFamily="34" charset="0"/>
              <a:buChar char="•"/>
            </a:pPr>
            <a:endParaRPr lang="en-GB" sz="1200" kern="1200" dirty="0" smtClean="0">
              <a:solidFill>
                <a:schemeClr val="tx1"/>
              </a:solidFill>
              <a:effectLst/>
              <a:latin typeface="Arial"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Arial" charset="0"/>
                <a:ea typeface="+mn-ea"/>
                <a:cs typeface="+mn-cs"/>
              </a:rPr>
              <a:t>Give an </a:t>
            </a:r>
            <a:r>
              <a:rPr lang="en-GB" sz="1200" kern="1200" baseline="0" dirty="0" smtClean="0">
                <a:solidFill>
                  <a:schemeClr val="tx1"/>
                </a:solidFill>
                <a:effectLst/>
                <a:latin typeface="Arial" charset="0"/>
                <a:ea typeface="+mn-ea"/>
                <a:cs typeface="+mn-cs"/>
              </a:rPr>
              <a:t>overview of the </a:t>
            </a:r>
            <a:r>
              <a:rPr lang="en-US" sz="1200" dirty="0" smtClean="0"/>
              <a:t>framework development process</a:t>
            </a:r>
            <a:r>
              <a:rPr lang="en-US" sz="1200" baseline="0" dirty="0" smtClean="0"/>
              <a:t> </a:t>
            </a:r>
            <a:r>
              <a:rPr lang="en-US" sz="1200" dirty="0" smtClean="0"/>
              <a:t>along with key mathematical formulae, functions and assumptions made;</a:t>
            </a:r>
            <a:endParaRPr lang="en-GB" sz="12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endParaRPr lang="en-GB" sz="12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Illustrate</a:t>
            </a:r>
            <a:r>
              <a:rPr lang="en-US" sz="1200" kern="1200" baseline="0" dirty="0" smtClean="0">
                <a:solidFill>
                  <a:schemeClr val="tx1"/>
                </a:solidFill>
                <a:effectLst/>
                <a:latin typeface="Arial" charset="0"/>
                <a:ea typeface="+mn-ea"/>
                <a:cs typeface="+mn-cs"/>
              </a:rPr>
              <a:t> implementation of the framework </a:t>
            </a:r>
            <a:r>
              <a:rPr lang="en-US" sz="1200" dirty="0" smtClean="0"/>
              <a:t>utilising a bespoke heat exchanger test rig,</a:t>
            </a:r>
            <a:r>
              <a:rPr lang="en-US" sz="1200" baseline="0" dirty="0" smtClean="0"/>
              <a:t> quantifying and aggregating the resulting uncertainties;</a:t>
            </a:r>
            <a:endParaRPr lang="en-US" sz="1200" dirty="0" smtClean="0"/>
          </a:p>
          <a:p>
            <a:pPr marL="171450" lvl="0" indent="-171450">
              <a:buFont typeface="Arial" panose="020B0604020202020204" pitchFamily="34" charset="0"/>
              <a:buChar char="•"/>
            </a:pPr>
            <a:endParaRPr lang="en-US" sz="1200" kern="1200" baseline="0" dirty="0" smtClean="0">
              <a:solidFill>
                <a:schemeClr val="tx1"/>
              </a:solidFill>
              <a:effectLst/>
              <a:latin typeface="Arial"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Then finally discuss the results, strengths and limitations of the framework along with conclusions and future work in this area.</a:t>
            </a:r>
            <a:endParaRPr lang="en-US" sz="12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endParaRPr lang="en-GB" sz="1200" kern="1200" dirty="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2</a:t>
            </a:fld>
            <a:endParaRPr lang="en-US"/>
          </a:p>
        </p:txBody>
      </p:sp>
    </p:spTree>
    <p:extLst>
      <p:ext uri="{BB962C8B-B14F-4D97-AF65-F5344CB8AC3E}">
        <p14:creationId xmlns:p14="http://schemas.microsoft.com/office/powerpoint/2010/main" val="2802706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Further development of the framework is required to allow</a:t>
            </a:r>
            <a:r>
              <a:rPr lang="en-US" sz="1200" baseline="0" dirty="0" smtClean="0"/>
              <a:t> for determination of</a:t>
            </a:r>
            <a:r>
              <a:rPr lang="en-US" sz="1200" dirty="0" smtClean="0"/>
              <a:t> uncertainty indicators for qualitative inputs given my multiple sources, such as surveys or interviews.</a:t>
            </a:r>
          </a:p>
          <a:p>
            <a:pPr marL="171450" indent="-171450">
              <a:buFont typeface="Arial" panose="020B0604020202020204" pitchFamily="34" charset="0"/>
              <a:buChar char="•"/>
            </a:pPr>
            <a:r>
              <a:rPr lang="en-US" sz="1200" dirty="0" smtClean="0"/>
              <a:t>This can be done separately, but an integrated process would be more efficient. </a:t>
            </a:r>
            <a:endParaRPr lang="en-GB" sz="1200" dirty="0" smtClean="0"/>
          </a:p>
          <a:p>
            <a:endParaRPr lang="en-GB" dirty="0" smtClean="0"/>
          </a:p>
          <a:p>
            <a:pPr marL="171450" indent="-171450">
              <a:buFont typeface="Arial" panose="020B0604020202020204" pitchFamily="34" charset="0"/>
              <a:buChar char="•"/>
            </a:pPr>
            <a:r>
              <a:rPr lang="en-GB" sz="1200" dirty="0" smtClean="0"/>
              <a:t>Similarly, determination</a:t>
            </a:r>
            <a:r>
              <a:rPr lang="en-GB" sz="1200" baseline="0" dirty="0" smtClean="0"/>
              <a:t> of </a:t>
            </a:r>
            <a:r>
              <a:rPr lang="en-GB" sz="1200" dirty="0" smtClean="0"/>
              <a:t>acceptable uncertainty parameters for each input will be performed</a:t>
            </a:r>
            <a:r>
              <a:rPr lang="en-GB" sz="1200" baseline="0" dirty="0" smtClean="0"/>
              <a:t> within the framework.</a:t>
            </a:r>
            <a:endParaRPr lang="en-GB" dirty="0" smtClean="0"/>
          </a:p>
          <a:p>
            <a:pPr marL="171450" indent="-171450">
              <a:buFont typeface="Arial" panose="020B0604020202020204" pitchFamily="34" charset="0"/>
              <a:buChar char="•"/>
            </a:pPr>
            <a:r>
              <a:rPr lang="en-GB" sz="1200" dirty="0" smtClean="0"/>
              <a:t>Step 5 of the framework requires further development to determine sensitivity coefficients for each input</a:t>
            </a:r>
          </a:p>
          <a:p>
            <a:pPr marL="171450" indent="-171450">
              <a:buFont typeface="Arial" panose="020B0604020202020204" pitchFamily="34" charset="0"/>
              <a:buChar char="•"/>
            </a:pPr>
            <a:r>
              <a:rPr lang="en-GB" sz="1200" dirty="0" smtClean="0"/>
              <a:t>Correlations between input parameters will also be accounted for, as</a:t>
            </a:r>
            <a:r>
              <a:rPr lang="en-GB" sz="1200" baseline="0" dirty="0" smtClean="0"/>
              <a:t> well as the f</a:t>
            </a:r>
            <a:r>
              <a:rPr lang="en-GB" sz="1200" dirty="0" smtClean="0"/>
              <a:t>orecasting of quantified uncertainty through the in-service life </a:t>
            </a:r>
          </a:p>
          <a:p>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20</a:t>
            </a:fld>
            <a:endParaRPr lang="en-US"/>
          </a:p>
        </p:txBody>
      </p:sp>
    </p:spTree>
    <p:extLst>
      <p:ext uri="{BB962C8B-B14F-4D97-AF65-F5344CB8AC3E}">
        <p14:creationId xmlns:p14="http://schemas.microsoft.com/office/powerpoint/2010/main" val="3716252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 heat exchanger rig has been since been upgraded to resolve the issues in flow rate and temperature reading through the air blanket produced by the blower.</a:t>
            </a:r>
          </a:p>
          <a:p>
            <a:pPr marL="171450" indent="-171450">
              <a:buFont typeface="Arial" panose="020B0604020202020204" pitchFamily="34" charset="0"/>
              <a:buChar char="•"/>
            </a:pPr>
            <a:r>
              <a:rPr lang="en-GB" dirty="0" smtClean="0"/>
              <a:t>A new centrifugal pump has been fitted and digital temperature and pressure sensors have been installed,</a:t>
            </a:r>
            <a:r>
              <a:rPr lang="en-GB" baseline="0" dirty="0" smtClean="0"/>
              <a:t> using the IO-Link interface. </a:t>
            </a:r>
          </a:p>
          <a:p>
            <a:pPr marL="171450" indent="-171450">
              <a:buFont typeface="Arial" panose="020B0604020202020204" pitchFamily="34" charset="0"/>
              <a:buChar char="•"/>
            </a:pPr>
            <a:r>
              <a:rPr lang="en-GB" baseline="0" dirty="0" smtClean="0"/>
              <a:t>This will improve data quality and allow for more consistent recordings to be made for uncertainty assessment. </a:t>
            </a:r>
            <a:endParaRPr lang="en-GB" dirty="0" smtClean="0"/>
          </a:p>
        </p:txBody>
      </p:sp>
      <p:sp>
        <p:nvSpPr>
          <p:cNvPr id="4" name="Slide Number Placeholder 3"/>
          <p:cNvSpPr>
            <a:spLocks noGrp="1"/>
          </p:cNvSpPr>
          <p:nvPr>
            <p:ph type="sldNum" sz="quarter" idx="10"/>
          </p:nvPr>
        </p:nvSpPr>
        <p:spPr/>
        <p:txBody>
          <a:bodyPr/>
          <a:lstStyle/>
          <a:p>
            <a:fld id="{3B11FC8D-FEAC-3A4D-B17B-284E661AD230}" type="slidenum">
              <a:rPr lang="en-US" smtClean="0"/>
              <a:t>21</a:t>
            </a:fld>
            <a:endParaRPr lang="en-US"/>
          </a:p>
        </p:txBody>
      </p:sp>
    </p:spTree>
    <p:extLst>
      <p:ext uri="{BB962C8B-B14F-4D97-AF65-F5344CB8AC3E}">
        <p14:creationId xmlns:p14="http://schemas.microsoft.com/office/powerpoint/2010/main" val="13783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The technological complexity of modern engineering systems is increasing exponentially, requiring rigorous and accurate determination of optimum maintenance scheduling, equipment availability and turnaround time whilst allowing for overruns and unforeseen costs.</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These are hampered by increased uncertainty driven by data quality and availability</a:t>
            </a:r>
            <a:r>
              <a:rPr lang="en-US" sz="1200" baseline="0" dirty="0" smtClean="0"/>
              <a:t> – </a:t>
            </a:r>
            <a:r>
              <a:rPr lang="en-US" sz="1200" dirty="0" smtClean="0"/>
              <a:t>as well as the qualitative influence of workers, expert opinion, experience and environmental conditions </a:t>
            </a:r>
            <a:r>
              <a:rPr lang="en-US" sz="1200" baseline="0" dirty="0" smtClean="0"/>
              <a:t>– that can result in under or over estimation.</a:t>
            </a:r>
          </a:p>
          <a:p>
            <a:pPr marL="171450" indent="-171450">
              <a:buFont typeface="Arial" panose="020B0604020202020204" pitchFamily="34" charset="0"/>
              <a:buChar char="•"/>
            </a:pPr>
            <a:endParaRPr lang="en-US" sz="1200" baseline="0" dirty="0" smtClean="0"/>
          </a:p>
          <a:p>
            <a:pPr marL="171450" indent="-171450">
              <a:buFont typeface="Arial" panose="020B0604020202020204" pitchFamily="34" charset="0"/>
              <a:buChar char="•"/>
            </a:pPr>
            <a:r>
              <a:rPr lang="en-US" sz="1200" dirty="0" smtClean="0"/>
              <a:t>Complex system</a:t>
            </a:r>
            <a:r>
              <a:rPr lang="en-US" sz="1200" baseline="0" dirty="0" smtClean="0"/>
              <a:t>s feature </a:t>
            </a:r>
            <a:r>
              <a:rPr lang="en-US" sz="1200" dirty="0" smtClean="0"/>
              <a:t>multiple sub-elements interacting simultaneously and nonlinearly with each other and the environment on multiple levels.</a:t>
            </a:r>
            <a:r>
              <a:rPr lang="en-US" sz="1200" baseline="0" dirty="0" smtClean="0"/>
              <a:t> U</a:t>
            </a:r>
            <a:r>
              <a:rPr lang="en-US" sz="1200" dirty="0" smtClean="0"/>
              <a:t>ncertainty quantification in this context generally only considers quantitative, measured 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p>
          <a:p>
            <a:pPr marL="171450" indent="-171450">
              <a:buFont typeface="Arial" panose="020B0604020202020204" pitchFamily="34" charset="0"/>
              <a:buChar char="•"/>
            </a:pPr>
            <a:r>
              <a:rPr lang="en-US" sz="1200" dirty="0" smtClean="0"/>
              <a:t>An</a:t>
            </a:r>
            <a:r>
              <a:rPr lang="en-US" sz="1200" baseline="0" dirty="0" smtClean="0"/>
              <a:t> aggregation </a:t>
            </a:r>
            <a:r>
              <a:rPr lang="en-US" sz="1200" dirty="0" smtClean="0"/>
              <a:t>of quantitative and qualitative uncertainties is necessary to capture their full system impact.</a:t>
            </a:r>
          </a:p>
          <a:p>
            <a:pPr marL="171450" indent="-171450">
              <a:buFont typeface="Arial" panose="020B0604020202020204" pitchFamily="34" charset="0"/>
              <a:buChar char="•"/>
            </a:pPr>
            <a:r>
              <a:rPr lang="en-US" sz="1200" dirty="0" smtClean="0"/>
              <a:t>This influences system reliability and, therefore, decisions made around system maintenance. </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To this end, a framework is presented</a:t>
            </a:r>
            <a:r>
              <a:rPr lang="en-US" sz="1200" baseline="0" dirty="0" smtClean="0"/>
              <a:t> </a:t>
            </a:r>
            <a:r>
              <a:rPr lang="en-US" sz="1200" dirty="0" smtClean="0"/>
              <a:t>to quantify and aggregate compound uncertainties to be assessed against a predetermined acceptable level of uncertainty. </a:t>
            </a:r>
          </a:p>
          <a:p>
            <a:endParaRPr lang="en-US" sz="1200" dirty="0" smtClean="0"/>
          </a:p>
        </p:txBody>
      </p:sp>
      <p:sp>
        <p:nvSpPr>
          <p:cNvPr id="4" name="Slide Number Placeholder 3"/>
          <p:cNvSpPr>
            <a:spLocks noGrp="1"/>
          </p:cNvSpPr>
          <p:nvPr>
            <p:ph type="sldNum" sz="quarter" idx="10"/>
          </p:nvPr>
        </p:nvSpPr>
        <p:spPr/>
        <p:txBody>
          <a:bodyPr/>
          <a:lstStyle/>
          <a:p>
            <a:fld id="{3B11FC8D-FEAC-3A4D-B17B-284E661AD230}" type="slidenum">
              <a:rPr lang="en-US" smtClean="0"/>
              <a:t>3</a:t>
            </a:fld>
            <a:endParaRPr lang="en-US"/>
          </a:p>
        </p:txBody>
      </p:sp>
    </p:spTree>
    <p:extLst>
      <p:ext uri="{BB962C8B-B14F-4D97-AF65-F5344CB8AC3E}">
        <p14:creationId xmlns:p14="http://schemas.microsoft.com/office/powerpoint/2010/main" val="282231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Uncertainty is defined as the degree of information, or lack of, known about a given entity</a:t>
            </a:r>
          </a:p>
          <a:p>
            <a:pPr marL="171450" indent="-171450">
              <a:buFont typeface="Arial" panose="020B0604020202020204" pitchFamily="34" charset="0"/>
              <a:buChar char="•"/>
            </a:pPr>
            <a:r>
              <a:rPr lang="en-US" sz="1200" dirty="0" smtClean="0"/>
              <a:t>Error is the difference between the recorded and true value of a measured entity</a:t>
            </a:r>
          </a:p>
          <a:p>
            <a:pPr marL="171450" indent="-171450">
              <a:buFont typeface="Arial" panose="020B0604020202020204" pitchFamily="34" charset="0"/>
              <a:buChar char="•"/>
            </a:pPr>
            <a:r>
              <a:rPr lang="en-US" sz="1200" dirty="0" smtClean="0"/>
              <a:t>The resulting risk is the probability of loss or gain of the value of that entity</a:t>
            </a:r>
          </a:p>
          <a:p>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Guide to the Expression of Uncertainty in Measurement (GUM) has been implemented in a range of UQ-related applications and describes 2 key types of uncertainty:</a:t>
            </a:r>
          </a:p>
          <a:p>
            <a:pPr marL="171450" indent="-171450">
              <a:buFont typeface="Arial" panose="020B0604020202020204" pitchFamily="34" charset="0"/>
              <a:buChar char="•"/>
            </a:pPr>
            <a:r>
              <a:rPr lang="en-US" sz="1200" dirty="0" smtClean="0"/>
              <a:t>Type A, quantitative uncertainty sourced from measured data, expressed by the standard deviation of the dataset</a:t>
            </a:r>
          </a:p>
          <a:p>
            <a:pPr marL="171450" indent="-171450">
              <a:buFont typeface="Arial" panose="020B0604020202020204" pitchFamily="34" charset="0"/>
              <a:buChar char="•"/>
            </a:pPr>
            <a:r>
              <a:rPr lang="en-US" sz="1200" dirty="0" smtClean="0"/>
              <a:t>Type B, qualitative uncertainty from factors</a:t>
            </a:r>
            <a:r>
              <a:rPr lang="en-US" sz="1200" baseline="0" dirty="0" smtClean="0"/>
              <a:t> such as </a:t>
            </a:r>
            <a:r>
              <a:rPr lang="en-US" sz="1200" dirty="0" smtClean="0"/>
              <a:t>technical knowledge and expert experience as well as environmental conditions</a:t>
            </a:r>
          </a:p>
        </p:txBody>
      </p:sp>
      <p:sp>
        <p:nvSpPr>
          <p:cNvPr id="4" name="Slide Number Placeholder 3"/>
          <p:cNvSpPr>
            <a:spLocks noGrp="1"/>
          </p:cNvSpPr>
          <p:nvPr>
            <p:ph type="sldNum" sz="quarter" idx="10"/>
          </p:nvPr>
        </p:nvSpPr>
        <p:spPr/>
        <p:txBody>
          <a:bodyPr/>
          <a:lstStyle/>
          <a:p>
            <a:fld id="{3B11FC8D-FEAC-3A4D-B17B-284E661AD230}" type="slidenum">
              <a:rPr lang="en-US" smtClean="0"/>
              <a:t>4</a:t>
            </a:fld>
            <a:endParaRPr lang="en-US"/>
          </a:p>
        </p:txBody>
      </p:sp>
    </p:spTree>
    <p:extLst>
      <p:ext uri="{BB962C8B-B14F-4D97-AF65-F5344CB8AC3E}">
        <p14:creationId xmlns:p14="http://schemas.microsoft.com/office/powerpoint/2010/main" val="497078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These approaches typically follow 5 core stages: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dirty="0" smtClean="0"/>
              <a:t>Identify the measurand;</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dirty="0" smtClean="0"/>
              <a:t>Identify uncertainty sources and associated PDFs;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dirty="0" smtClean="0"/>
              <a:t>Quantify uncertainties (simulation);</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dirty="0" smtClean="0"/>
              <a:t>Aggregate uncertainties;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dirty="0" smtClean="0"/>
              <a:t>Report analysis results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Coverage factors are applied in the GUM to accommodate for qualitative estimates, which can lead to underestimation of total uncertainty and cannot be confidently applied in dynamic 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171450" indent="-171450">
              <a:buFont typeface="Arial" panose="020B0604020202020204" pitchFamily="34" charset="0"/>
              <a:buChar char="•"/>
            </a:pPr>
            <a:r>
              <a:rPr lang="en-US" sz="1200" dirty="0" smtClean="0"/>
              <a:t>The pedigree approach is a widely renowned and verified method to equate qualitative estimates in line with quantitative data.</a:t>
            </a:r>
          </a:p>
          <a:p>
            <a:pPr marL="171450" indent="-171450">
              <a:buFont typeface="Arial" panose="020B0604020202020204" pitchFamily="34" charset="0"/>
              <a:buChar char="•"/>
            </a:pPr>
            <a:r>
              <a:rPr lang="en-US" sz="1200" dirty="0" smtClean="0"/>
              <a:t>Expert knowledge and opinion is scored according to predefined criteria to permit quantitative performance and reliability assessment.</a:t>
            </a:r>
          </a:p>
          <a:p>
            <a:endParaRPr lang="en-US" sz="1200" dirty="0" smtClean="0"/>
          </a:p>
          <a:p>
            <a:pPr marL="171450" indent="-171450">
              <a:buFont typeface="Arial" panose="020B0604020202020204" pitchFamily="34" charset="0"/>
              <a:buChar char="•"/>
            </a:pPr>
            <a:r>
              <a:rPr lang="en-US" sz="1200" dirty="0" smtClean="0"/>
              <a:t>Ciroth presented a process to improve uncertainty estimation by gauging qualitative uncertainty factors through the pedigree approach</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Estimates were attributed by their geometric standard deviation (GSD), where inputs fit to the lognormal distribution.</a:t>
            </a:r>
          </a:p>
          <a:p>
            <a:pPr marL="171450" indent="-171450">
              <a:buFont typeface="Arial" panose="020B0604020202020204" pitchFamily="34" charset="0"/>
              <a:buChar char="•"/>
            </a:pPr>
            <a:r>
              <a:rPr lang="en-US" sz="1200" dirty="0" smtClean="0"/>
              <a:t>For the analysis of data from varying sources and measured in different units, uncertainty factors need to be independent of scaling effects present in the arithmetic standard deviation</a:t>
            </a:r>
          </a:p>
          <a:p>
            <a:pPr marL="171450" indent="-171450">
              <a:buFont typeface="Arial" panose="020B0604020202020204" pitchFamily="34" charset="0"/>
              <a:buChar char="•"/>
            </a:pPr>
            <a:r>
              <a:rPr lang="en-US" sz="1200" dirty="0" smtClean="0"/>
              <a:t>Using GSD as the uncertainty measure overcomes this scale dependency.</a:t>
            </a:r>
          </a:p>
          <a:p>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5</a:t>
            </a:fld>
            <a:endParaRPr lang="en-US"/>
          </a:p>
        </p:txBody>
      </p:sp>
    </p:spTree>
    <p:extLst>
      <p:ext uri="{BB962C8B-B14F-4D97-AF65-F5344CB8AC3E}">
        <p14:creationId xmlns:p14="http://schemas.microsoft.com/office/powerpoint/2010/main" val="1401520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In order to aggregate uncertainties represented</a:t>
            </a:r>
            <a:r>
              <a:rPr lang="en-US" sz="1200" baseline="0" dirty="0" smtClean="0"/>
              <a:t> by different PDFs</a:t>
            </a:r>
            <a:r>
              <a:rPr lang="en-US" sz="1200" dirty="0" smtClean="0"/>
              <a:t>, a ratio between the standard deviation and the mean is obtained via the coefficient of variation (CV),</a:t>
            </a:r>
            <a:r>
              <a:rPr lang="en-US" sz="1200" baseline="0" dirty="0" smtClean="0"/>
              <a:t> </a:t>
            </a:r>
            <a:r>
              <a:rPr lang="en-US" sz="1200" dirty="0" smtClean="0"/>
              <a:t>given as a percentage to represent uncertainty.</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Muller defined a set of equations to convert symmetric and asymmetric PDFs to their respective CVs, shown in this table</a:t>
            </a:r>
          </a:p>
          <a:p>
            <a:endParaRPr lang="en-US" sz="1200" dirty="0" smtClean="0"/>
          </a:p>
          <a:p>
            <a:pPr marL="171450" indent="-171450">
              <a:buFont typeface="Arial" panose="020B0604020202020204" pitchFamily="34" charset="0"/>
              <a:buChar char="•"/>
            </a:pPr>
            <a:r>
              <a:rPr lang="en-US" sz="1200" dirty="0" smtClean="0"/>
              <a:t>Given as a dimensionless measure of variability, the CV can be used as a measure of uncertainty for each input and aggregated to give a representative total.</a:t>
            </a:r>
          </a:p>
          <a:p>
            <a:pPr marL="171450" indent="-171450">
              <a:buFont typeface="Arial" panose="020B0604020202020204" pitchFamily="34" charset="0"/>
              <a:buChar char="•"/>
            </a:pPr>
            <a:r>
              <a:rPr lang="en-US" sz="1200" dirty="0" smtClean="0"/>
              <a:t>This was the</a:t>
            </a:r>
            <a:r>
              <a:rPr lang="en-US" sz="1200" baseline="0" dirty="0" smtClean="0"/>
              <a:t> method selected and applied in the framework, detailed in the following slides.</a:t>
            </a:r>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6</a:t>
            </a:fld>
            <a:endParaRPr lang="en-US"/>
          </a:p>
        </p:txBody>
      </p:sp>
    </p:spTree>
    <p:extLst>
      <p:ext uri="{BB962C8B-B14F-4D97-AF65-F5344CB8AC3E}">
        <p14:creationId xmlns:p14="http://schemas.microsoft.com/office/powerpoint/2010/main" val="3267427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majority of UQ approaches follow variations of the 5-stage process defined in the GUM,</a:t>
            </a:r>
            <a:r>
              <a:rPr lang="en-US" sz="1200" baseline="0" dirty="0" smtClean="0"/>
              <a:t> but this does not adequately consider qualitative attributes required for more complex engineering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Considerations of qualitative uncertainty are best made through the pedigree approach.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Identification of the most appropriate distribution function to represent each input is key to assess its uncertainty.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approach described by Ciroth and Muller can be used to quantify and aggregate compound uncertainties through their respective CVs, applied to a range of symmetric and asymmetric distributions.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While formulae to denote inputs of varying distributions by their respective CVs are defined, a method to aggregate CVs from a mix of symmetric and asymmetric distributions in a compound manner was unclear.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This is necessary to establish compound uncertainty estimates represented by different distributions with a high level of confidence.</a:t>
            </a:r>
          </a:p>
          <a:p>
            <a:endParaRPr lang="en-GB" dirty="0"/>
          </a:p>
        </p:txBody>
      </p:sp>
      <p:sp>
        <p:nvSpPr>
          <p:cNvPr id="4" name="Slide Number Placeholder 3"/>
          <p:cNvSpPr>
            <a:spLocks noGrp="1"/>
          </p:cNvSpPr>
          <p:nvPr>
            <p:ph type="sldNum" sz="quarter" idx="10"/>
          </p:nvPr>
        </p:nvSpPr>
        <p:spPr/>
        <p:txBody>
          <a:bodyPr/>
          <a:lstStyle/>
          <a:p>
            <a:fld id="{3B11FC8D-FEAC-3A4D-B17B-284E661AD230}" type="slidenum">
              <a:rPr lang="en-US" smtClean="0"/>
              <a:t>7</a:t>
            </a:fld>
            <a:endParaRPr lang="en-US"/>
          </a:p>
        </p:txBody>
      </p:sp>
    </p:spTree>
    <p:extLst>
      <p:ext uri="{BB962C8B-B14F-4D97-AF65-F5344CB8AC3E}">
        <p14:creationId xmlns:p14="http://schemas.microsoft.com/office/powerpoint/2010/main" val="1443703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The compound aggregation framework was developed in MATLAB</a:t>
            </a:r>
            <a:r>
              <a:rPr lang="en-US" sz="1200" baseline="0" dirty="0" smtClean="0"/>
              <a:t> and </a:t>
            </a:r>
            <a:r>
              <a:rPr lang="en-US" sz="1200" dirty="0" smtClean="0"/>
              <a:t>comprises of 5</a:t>
            </a:r>
            <a:r>
              <a:rPr lang="en-US" sz="1200" baseline="0" dirty="0" smtClean="0"/>
              <a:t> core </a:t>
            </a:r>
            <a:r>
              <a:rPr lang="en-US" sz="1200" dirty="0" smtClean="0"/>
              <a:t>steps:</a:t>
            </a:r>
          </a:p>
        </p:txBody>
      </p:sp>
      <p:sp>
        <p:nvSpPr>
          <p:cNvPr id="4" name="Slide Number Placeholder 3"/>
          <p:cNvSpPr>
            <a:spLocks noGrp="1"/>
          </p:cNvSpPr>
          <p:nvPr>
            <p:ph type="sldNum" sz="quarter" idx="10"/>
          </p:nvPr>
        </p:nvSpPr>
        <p:spPr/>
        <p:txBody>
          <a:bodyPr/>
          <a:lstStyle/>
          <a:p>
            <a:fld id="{3B11FC8D-FEAC-3A4D-B17B-284E661AD230}" type="slidenum">
              <a:rPr lang="en-US" smtClean="0"/>
              <a:t>8</a:t>
            </a:fld>
            <a:endParaRPr lang="en-US"/>
          </a:p>
        </p:txBody>
      </p:sp>
    </p:spTree>
    <p:extLst>
      <p:ext uri="{BB962C8B-B14F-4D97-AF65-F5344CB8AC3E}">
        <p14:creationId xmlns:p14="http://schemas.microsoft.com/office/powerpoint/2010/main" val="1669679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Step 1,</a:t>
            </a:r>
            <a:r>
              <a:rPr lang="en-US" sz="1200" baseline="0" dirty="0" smtClean="0"/>
              <a:t> similar to that of the GUM, </a:t>
            </a:r>
            <a:r>
              <a:rPr lang="en-US" sz="1200" dirty="0" smtClean="0"/>
              <a:t>identifies and groups the uncertainty sources as inputs according to their type – quantitative or qualitative</a:t>
            </a:r>
          </a:p>
          <a:p>
            <a:pPr marL="0" indent="0">
              <a:buFont typeface="Arial" panose="020B0604020202020204" pitchFamily="34" charset="0"/>
              <a:buNone/>
            </a:pPr>
            <a:endParaRPr lang="en-US" sz="1200" dirty="0" smtClean="0"/>
          </a:p>
          <a:p>
            <a:pPr marL="171450" indent="-171450">
              <a:buFont typeface="Arial" panose="020B0604020202020204" pitchFamily="34" charset="0"/>
              <a:buChar char="•"/>
            </a:pPr>
            <a:r>
              <a:rPr lang="en-US" sz="1200" dirty="0" smtClean="0"/>
              <a:t>Step 2 calculates relevant statistical parameters for each input via Monte Carlo simulation and the pedigree matrix for respective types, elaborated in</a:t>
            </a:r>
            <a:r>
              <a:rPr lang="en-US" sz="1200" baseline="0" dirty="0" smtClean="0"/>
              <a:t> 2 sub steps:</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Step 2a</a:t>
            </a:r>
            <a:r>
              <a:rPr lang="en-US" sz="1200" baseline="0" dirty="0" smtClean="0"/>
              <a:t> considers </a:t>
            </a:r>
            <a:r>
              <a:rPr lang="en-US" sz="1200" dirty="0" smtClean="0"/>
              <a:t>quantitative data, which is imported to MATLAB and indexed in cell</a:t>
            </a:r>
            <a:r>
              <a:rPr lang="en-US" sz="1200" baseline="0" dirty="0" smtClean="0"/>
              <a:t> arrays to accommodate varying data sizes</a:t>
            </a:r>
          </a:p>
          <a:p>
            <a:pPr marL="171450" indent="-171450">
              <a:buFont typeface="Arial" panose="020B0604020202020204" pitchFamily="34" charset="0"/>
              <a:buChar char="•"/>
            </a:pPr>
            <a:r>
              <a:rPr lang="en-US" sz="1200" dirty="0" smtClean="0"/>
              <a:t>The arithmetic and geometric mean and standard deviation are calculated, as well as maximum and minimum values of each input variable.</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Monte Carlo simulations are run for lognormal, normal and uniform distributions for a predefined number of points (default 10,000).</a:t>
            </a:r>
          </a:p>
          <a:p>
            <a:pPr marL="171450" indent="-171450">
              <a:buFont typeface="Arial" panose="020B0604020202020204" pitchFamily="34" charset="0"/>
              <a:buChar char="•"/>
            </a:pPr>
            <a:r>
              <a:rPr lang="en-US" sz="1200" dirty="0" smtClean="0"/>
              <a:t>The standard deviation is then calculated using the simulated data for each distribution type. For lognormal parameters, the geometric mean and standard deviation is calculated. Normal and uniform distribution parameters are arithmetic.</a:t>
            </a:r>
          </a:p>
          <a:p>
            <a:pPr marL="171450" indent="-171450">
              <a:buFont typeface="Arial" panose="020B0604020202020204" pitchFamily="34" charset="0"/>
              <a:buChar char="•"/>
            </a:pPr>
            <a:endParaRPr lang="en-US" sz="1200" dirty="0" smtClean="0"/>
          </a:p>
        </p:txBody>
      </p:sp>
      <p:sp>
        <p:nvSpPr>
          <p:cNvPr id="4" name="Slide Number Placeholder 3"/>
          <p:cNvSpPr>
            <a:spLocks noGrp="1"/>
          </p:cNvSpPr>
          <p:nvPr>
            <p:ph type="sldNum" sz="quarter" idx="10"/>
          </p:nvPr>
        </p:nvSpPr>
        <p:spPr/>
        <p:txBody>
          <a:bodyPr/>
          <a:lstStyle/>
          <a:p>
            <a:fld id="{3B11FC8D-FEAC-3A4D-B17B-284E661AD230}" type="slidenum">
              <a:rPr lang="en-US" smtClean="0"/>
              <a:t>9</a:t>
            </a:fld>
            <a:endParaRPr lang="en-US"/>
          </a:p>
        </p:txBody>
      </p:sp>
    </p:spTree>
    <p:extLst>
      <p:ext uri="{BB962C8B-B14F-4D97-AF65-F5344CB8AC3E}">
        <p14:creationId xmlns:p14="http://schemas.microsoft.com/office/powerpoint/2010/main" val="1535862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or Chapter Title">
    <p:spTree>
      <p:nvGrpSpPr>
        <p:cNvPr id="1" name=""/>
        <p:cNvGrpSpPr/>
        <p:nvPr/>
      </p:nvGrpSpPr>
      <p:grpSpPr>
        <a:xfrm>
          <a:off x="0" y="0"/>
          <a:ext cx="0" cy="0"/>
          <a:chOff x="0" y="0"/>
          <a:chExt cx="0" cy="0"/>
        </a:xfrm>
      </p:grpSpPr>
      <p:sp>
        <p:nvSpPr>
          <p:cNvPr id="12" name="Rectangle 11"/>
          <p:cNvSpPr/>
          <p:nvPr userDrawn="1"/>
        </p:nvSpPr>
        <p:spPr>
          <a:xfrm>
            <a:off x="0" y="5589240"/>
            <a:ext cx="12192000" cy="1268760"/>
          </a:xfrm>
          <a:prstGeom prst="rect">
            <a:avLst/>
          </a:prstGeom>
          <a:solidFill>
            <a:srgbClr val="488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CC4772"/>
              </a:solidFill>
            </a:endParaRPr>
          </a:p>
        </p:txBody>
      </p:sp>
      <p:sp>
        <p:nvSpPr>
          <p:cNvPr id="9" name="Text Placeholder 8"/>
          <p:cNvSpPr>
            <a:spLocks noGrp="1"/>
          </p:cNvSpPr>
          <p:nvPr>
            <p:ph type="body" sz="quarter" idx="10" hasCustomPrompt="1"/>
          </p:nvPr>
        </p:nvSpPr>
        <p:spPr>
          <a:xfrm>
            <a:off x="408000" y="4437112"/>
            <a:ext cx="11376000" cy="1008112"/>
          </a:xfrm>
          <a:prstGeom prst="rect">
            <a:avLst/>
          </a:prstGeom>
        </p:spPr>
        <p:txBody>
          <a:bodyPr anchor="ctr">
            <a:normAutofit/>
          </a:bodyPr>
          <a:lstStyle>
            <a:lvl1pPr marL="0" indent="0">
              <a:buNone/>
              <a:defRPr sz="2800" b="1" i="0">
                <a:solidFill>
                  <a:schemeClr val="tx1"/>
                </a:solidFill>
                <a:latin typeface="Arial" charset="0"/>
                <a:ea typeface="Arial" charset="0"/>
                <a:cs typeface="Arial" charset="0"/>
              </a:defRPr>
            </a:lvl1pPr>
          </a:lstStyle>
          <a:p>
            <a:pPr lvl="0"/>
            <a:r>
              <a:rPr lang="en-GB" dirty="0"/>
              <a:t>Presentation or Chapter Title, </a:t>
            </a:r>
          </a:p>
          <a:p>
            <a:pPr lvl="0"/>
            <a:r>
              <a:rPr lang="en-GB" dirty="0"/>
              <a:t>Arial Bold 28pt</a:t>
            </a:r>
            <a:endParaRPr lang="en-US" dirty="0"/>
          </a:p>
        </p:txBody>
      </p:sp>
      <p:sp>
        <p:nvSpPr>
          <p:cNvPr id="11" name="Text Placeholder 8"/>
          <p:cNvSpPr>
            <a:spLocks noGrp="1"/>
          </p:cNvSpPr>
          <p:nvPr>
            <p:ph type="body" sz="quarter" idx="11" hasCustomPrompt="1"/>
          </p:nvPr>
        </p:nvSpPr>
        <p:spPr>
          <a:xfrm>
            <a:off x="408003" y="5733256"/>
            <a:ext cx="6500823" cy="288032"/>
          </a:xfrm>
          <a:prstGeom prst="rect">
            <a:avLst/>
          </a:prstGeom>
        </p:spPr>
        <p:txBody>
          <a:bodyPr wrap="none" anchor="t" anchorCtr="0">
            <a:noAutofit/>
          </a:bodyPr>
          <a:lstStyle>
            <a:lvl1pPr marL="0" marR="0" indent="0" algn="l" defTabSz="685800" rtl="0" eaLnBrk="1" fontAlgn="auto" latinLnBrk="0" hangingPunct="1">
              <a:lnSpc>
                <a:spcPct val="100000"/>
              </a:lnSpc>
              <a:spcBef>
                <a:spcPts val="150"/>
              </a:spcBef>
              <a:spcAft>
                <a:spcPts val="0"/>
              </a:spcAft>
              <a:buClrTx/>
              <a:buSzTx/>
              <a:buFont typeface="Arial" panose="020B0604020202020204" pitchFamily="34" charset="0"/>
              <a:buNone/>
              <a:tabLst/>
              <a:defRPr sz="1400" b="1" i="0">
                <a:solidFill>
                  <a:schemeClr val="bg1"/>
                </a:solidFill>
                <a:latin typeface="Arial" charset="0"/>
                <a:ea typeface="Arial" charset="0"/>
                <a:cs typeface="Arial" charset="0"/>
              </a:defRPr>
            </a:lvl1pPr>
          </a:lstStyle>
          <a:p>
            <a:pPr lvl="0"/>
            <a:r>
              <a:rPr lang="en-GB" dirty="0"/>
              <a:t>Presenter’s Name and Title, Arial Bold 14pt</a:t>
            </a:r>
          </a:p>
        </p:txBody>
      </p:sp>
      <p:sp>
        <p:nvSpPr>
          <p:cNvPr id="5" name="Text Placeholder 17"/>
          <p:cNvSpPr txBox="1">
            <a:spLocks/>
          </p:cNvSpPr>
          <p:nvPr userDrawn="1"/>
        </p:nvSpPr>
        <p:spPr>
          <a:xfrm>
            <a:off x="408000" y="6381328"/>
            <a:ext cx="11376000" cy="360040"/>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400" b="0" kern="1200" baseline="0" dirty="0" err="1">
                <a:solidFill>
                  <a:schemeClr val="bg1"/>
                </a:solidFill>
                <a:effectLst/>
                <a:latin typeface="Arial" panose="020B0604020202020204" pitchFamily="34" charset="0"/>
                <a:ea typeface="+mn-ea"/>
                <a:cs typeface="Arial" panose="020B0604020202020204" pitchFamily="34" charset="0"/>
              </a:rPr>
              <a:t>www.through</a:t>
            </a:r>
            <a:r>
              <a:rPr lang="en-GB" sz="1400" b="0" kern="1200" baseline="0" dirty="0">
                <a:solidFill>
                  <a:schemeClr val="bg1"/>
                </a:solidFill>
                <a:effectLst/>
                <a:latin typeface="Arial" panose="020B0604020202020204" pitchFamily="34" charset="0"/>
                <a:ea typeface="+mn-ea"/>
                <a:cs typeface="Arial" panose="020B0604020202020204" pitchFamily="34" charset="0"/>
              </a:rPr>
              <a:t>-life-engineering-</a:t>
            </a:r>
            <a:r>
              <a:rPr lang="en-GB" sz="1400" b="0" kern="1200" baseline="0" dirty="0" err="1">
                <a:solidFill>
                  <a:schemeClr val="bg1"/>
                </a:solidFill>
                <a:effectLst/>
                <a:latin typeface="Arial" panose="020B0604020202020204" pitchFamily="34" charset="0"/>
                <a:ea typeface="+mn-ea"/>
                <a:cs typeface="Arial" panose="020B0604020202020204" pitchFamily="34" charset="0"/>
              </a:rPr>
              <a:t>services.org</a:t>
            </a:r>
            <a:endParaRPr lang="en-US" sz="1800" b="0" kern="1200" baseline="0" dirty="0">
              <a:solidFill>
                <a:schemeClr val="bg1"/>
              </a:solidFill>
              <a:effectLst/>
              <a:latin typeface="Arial" panose="020B0604020202020204" pitchFamily="34" charset="0"/>
              <a:ea typeface="+mn-ea"/>
              <a:cs typeface="Arial" panose="020B0604020202020204" pitchFamily="34" charset="0"/>
            </a:endParaRPr>
          </a:p>
        </p:txBody>
      </p:sp>
      <p:sp>
        <p:nvSpPr>
          <p:cNvPr id="8" name="Content Placeholder 2"/>
          <p:cNvSpPr>
            <a:spLocks noGrp="1"/>
          </p:cNvSpPr>
          <p:nvPr>
            <p:ph sz="quarter" idx="17" hasCustomPrompt="1"/>
          </p:nvPr>
        </p:nvSpPr>
        <p:spPr>
          <a:xfrm>
            <a:off x="408000" y="1628804"/>
            <a:ext cx="11376013" cy="2520281"/>
          </a:xfrm>
          <a:prstGeom prst="rect">
            <a:avLst/>
          </a:prstGeom>
        </p:spPr>
        <p:txBody>
          <a:bodyPr/>
          <a:lstStyle>
            <a:lvl1pPr>
              <a:lnSpc>
                <a:spcPct val="100000"/>
              </a:lnSpc>
              <a:defRPr b="0" i="0" baseline="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 area (single image only)</a:t>
            </a:r>
          </a:p>
        </p:txBody>
      </p:sp>
      <p:sp>
        <p:nvSpPr>
          <p:cNvPr id="2" name="Rectangle 1"/>
          <p:cNvSpPr/>
          <p:nvPr userDrawn="1"/>
        </p:nvSpPr>
        <p:spPr>
          <a:xfrm>
            <a:off x="408000" y="4221093"/>
            <a:ext cx="11376000" cy="45719"/>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ext Placeholder 8">
            <a:extLst>
              <a:ext uri="{FF2B5EF4-FFF2-40B4-BE49-F238E27FC236}">
                <a16:creationId xmlns:a16="http://schemas.microsoft.com/office/drawing/2014/main" id="{31C09213-81D1-D048-9FD1-CD5CBDD48EE5}"/>
              </a:ext>
            </a:extLst>
          </p:cNvPr>
          <p:cNvSpPr>
            <a:spLocks noGrp="1"/>
          </p:cNvSpPr>
          <p:nvPr>
            <p:ph type="body" sz="quarter" idx="18" hasCustomPrompt="1"/>
          </p:nvPr>
        </p:nvSpPr>
        <p:spPr>
          <a:xfrm>
            <a:off x="389547" y="6093296"/>
            <a:ext cx="6519276" cy="288032"/>
          </a:xfrm>
          <a:prstGeom prst="rect">
            <a:avLst/>
          </a:prstGeom>
        </p:spPr>
        <p:txBody>
          <a:bodyPr wrap="none" anchor="t" anchorCtr="0">
            <a:noAutofit/>
          </a:bodyPr>
          <a:lstStyle>
            <a:lvl1pPr marL="0" marR="0" indent="0" algn="l" defTabSz="685800" rtl="0" eaLnBrk="1" fontAlgn="auto" latinLnBrk="0" hangingPunct="1">
              <a:lnSpc>
                <a:spcPct val="100000"/>
              </a:lnSpc>
              <a:spcBef>
                <a:spcPts val="150"/>
              </a:spcBef>
              <a:spcAft>
                <a:spcPts val="0"/>
              </a:spcAft>
              <a:buClrTx/>
              <a:buSzTx/>
              <a:buFont typeface="Arial" panose="020B0604020202020204" pitchFamily="34" charset="0"/>
              <a:buNone/>
              <a:tabLst/>
              <a:defRPr sz="1400" b="0" i="0">
                <a:solidFill>
                  <a:schemeClr val="bg1"/>
                </a:solidFill>
                <a:latin typeface="Arial" charset="0"/>
                <a:ea typeface="Arial" charset="0"/>
                <a:cs typeface="Arial" charset="0"/>
              </a:defRPr>
            </a:lvl1pPr>
          </a:lstStyle>
          <a:p>
            <a:pPr lvl="0"/>
            <a:r>
              <a:rPr lang="en-GB" dirty="0"/>
              <a:t>Date, Arial 14pt</a:t>
            </a:r>
          </a:p>
        </p:txBody>
      </p:sp>
      <p:pic>
        <p:nvPicPr>
          <p:cNvPr id="13" name="Picture 1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51521" y="199982"/>
            <a:ext cx="4824536" cy="1272558"/>
          </a:xfrm>
          <a:prstGeom prst="rect">
            <a:avLst/>
          </a:prstGeom>
        </p:spPr>
      </p:pic>
      <p:pic>
        <p:nvPicPr>
          <p:cNvPr id="14" name="Picture 13">
            <a:extLst>
              <a:ext uri="{FF2B5EF4-FFF2-40B4-BE49-F238E27FC236}">
                <a16:creationId xmlns:a16="http://schemas.microsoft.com/office/drawing/2014/main" id="{8A4BE190-65B1-6F4C-ADE8-8E41B3D9E2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19724" y="6021288"/>
            <a:ext cx="668276" cy="668276"/>
          </a:xfrm>
          <a:prstGeom prst="rect">
            <a:avLst/>
          </a:prstGeom>
        </p:spPr>
      </p:pic>
    </p:spTree>
    <p:extLst>
      <p:ext uri="{BB962C8B-B14F-4D97-AF65-F5344CB8AC3E}">
        <p14:creationId xmlns:p14="http://schemas.microsoft.com/office/powerpoint/2010/main" val="4146035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 Body copy">
    <p:spTree>
      <p:nvGrpSpPr>
        <p:cNvPr id="1" name=""/>
        <p:cNvGrpSpPr/>
        <p:nvPr/>
      </p:nvGrpSpPr>
      <p:grpSpPr>
        <a:xfrm>
          <a:off x="0" y="0"/>
          <a:ext cx="0" cy="0"/>
          <a:chOff x="0" y="0"/>
          <a:chExt cx="0" cy="0"/>
        </a:xfrm>
      </p:grpSpPr>
      <p:sp>
        <p:nvSpPr>
          <p:cNvPr id="8" name="Content Placeholder 2"/>
          <p:cNvSpPr>
            <a:spLocks noGrp="1"/>
          </p:cNvSpPr>
          <p:nvPr>
            <p:ph sz="quarter" idx="15"/>
          </p:nvPr>
        </p:nvSpPr>
        <p:spPr>
          <a:xfrm>
            <a:off x="408000" y="2348880"/>
            <a:ext cx="11376000" cy="3888432"/>
          </a:xfrm>
          <a:prstGeom prst="rect">
            <a:avLst/>
          </a:prstGeom>
          <a:noFill/>
          <a:ln>
            <a:noFill/>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Placeholder 1"/>
          <p:cNvSpPr>
            <a:spLocks noGrp="1"/>
          </p:cNvSpPr>
          <p:nvPr>
            <p:ph type="title" hasCustomPrompt="1"/>
          </p:nvPr>
        </p:nvSpPr>
        <p:spPr>
          <a:xfrm>
            <a:off x="408001" y="403200"/>
            <a:ext cx="10296511" cy="864000"/>
          </a:xfrm>
          <a:prstGeom prst="rect">
            <a:avLst/>
          </a:prstGeom>
        </p:spPr>
        <p:txBody>
          <a:bodyPr vert="horz" lIns="91440" tIns="45720" rIns="91440" bIns="45720" rtlCol="0" anchor="ctr">
            <a:normAutofit/>
          </a:bodyPr>
          <a:lstStyle>
            <a:lvl1pPr>
              <a:defRPr>
                <a:solidFill>
                  <a:schemeClr val="tx1"/>
                </a:solidFill>
              </a:defRPr>
            </a:lvl1pPr>
          </a:lstStyle>
          <a:p>
            <a:r>
              <a:rPr lang="en-US" dirty="0"/>
              <a:t>Slide Title, Arial Bold 24pt</a:t>
            </a:r>
            <a:endParaRPr lang="en-GB" dirty="0"/>
          </a:p>
        </p:txBody>
      </p:sp>
      <p:sp>
        <p:nvSpPr>
          <p:cNvPr id="6" name="Text Placeholder 2"/>
          <p:cNvSpPr>
            <a:spLocks noGrp="1"/>
          </p:cNvSpPr>
          <p:nvPr>
            <p:ph type="body" sz="quarter" idx="17" hasCustomPrompt="1"/>
          </p:nvPr>
        </p:nvSpPr>
        <p:spPr>
          <a:xfrm>
            <a:off x="408000" y="1412878"/>
            <a:ext cx="11376000" cy="792163"/>
          </a:xfrm>
          <a:prstGeom prst="rect">
            <a:avLst/>
          </a:prstGeom>
        </p:spPr>
        <p:txBody>
          <a:bodyPr anchor="ctr"/>
          <a:lstStyle>
            <a:lvl1pPr marL="0" indent="0">
              <a:lnSpc>
                <a:spcPct val="100000"/>
              </a:lnSpc>
              <a:buNone/>
              <a:defRPr sz="2200" b="1" baseline="0">
                <a:solidFill>
                  <a:srgbClr val="488A9C"/>
                </a:solidFill>
              </a:defRPr>
            </a:lvl1pPr>
            <a:lvl2pPr marL="342900" indent="0">
              <a:buNone/>
              <a:defRPr/>
            </a:lvl2pPr>
          </a:lstStyle>
          <a:p>
            <a:pPr lvl="0"/>
            <a:r>
              <a:rPr lang="en-GB" sz="2200" dirty="0"/>
              <a:t>Sub-header, Arial Bold 22pt</a:t>
            </a:r>
            <a:endParaRPr lang="en-GB" dirty="0"/>
          </a:p>
        </p:txBody>
      </p:sp>
      <p:sp>
        <p:nvSpPr>
          <p:cNvPr id="7" name="TextBox 6"/>
          <p:cNvSpPr txBox="1"/>
          <p:nvPr userDrawn="1"/>
        </p:nvSpPr>
        <p:spPr>
          <a:xfrm>
            <a:off x="8351573" y="6420743"/>
            <a:ext cx="3840427" cy="338554"/>
          </a:xfrm>
          <a:prstGeom prst="rect">
            <a:avLst/>
          </a:prstGeom>
          <a:noFill/>
        </p:spPr>
        <p:txBody>
          <a:bodyPr wrap="square" rtlCol="0">
            <a:spAutoFit/>
          </a:bodyPr>
          <a:lstStyle/>
          <a:p>
            <a:pPr algn="r"/>
            <a:r>
              <a:rPr lang="en-US" sz="1600" dirty="0">
                <a:solidFill>
                  <a:prstClr val="white"/>
                </a:solidFill>
                <a:latin typeface="Arial" charset="0"/>
                <a:ea typeface="Arial" charset="0"/>
                <a:cs typeface="Arial" charset="0"/>
              </a:rPr>
              <a:t>© Cranfield University </a:t>
            </a:r>
            <a:r>
              <a:rPr lang="en-US" sz="1600" dirty="0" smtClean="0">
                <a:solidFill>
                  <a:prstClr val="white"/>
                </a:solidFill>
                <a:latin typeface="Arial" charset="0"/>
                <a:ea typeface="Arial" charset="0"/>
                <a:cs typeface="Arial" charset="0"/>
              </a:rPr>
              <a:t>2020</a:t>
            </a:r>
            <a:endParaRPr lang="en-US" sz="1600"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3829525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Body copy,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08001" y="403200"/>
            <a:ext cx="10368519" cy="864000"/>
          </a:xfrm>
          <a:prstGeom prst="rect">
            <a:avLst/>
          </a:prstGeom>
        </p:spPr>
        <p:txBody>
          <a:bodyPr vert="horz" lIns="91440" tIns="45720" rIns="91440" bIns="45720" rtlCol="0" anchor="ctr">
            <a:normAutofit/>
          </a:bodyPr>
          <a:lstStyle>
            <a:lvl1pPr>
              <a:defRPr>
                <a:solidFill>
                  <a:schemeClr val="tx1"/>
                </a:solidFill>
              </a:defRPr>
            </a:lvl1pPr>
          </a:lstStyle>
          <a:p>
            <a:r>
              <a:rPr lang="en-US" dirty="0"/>
              <a:t>Slide Title, Arial Bold 24pt</a:t>
            </a:r>
            <a:endParaRPr lang="en-GB" dirty="0"/>
          </a:p>
        </p:txBody>
      </p:sp>
      <p:sp>
        <p:nvSpPr>
          <p:cNvPr id="8" name="Content Placeholder 2"/>
          <p:cNvSpPr>
            <a:spLocks noGrp="1"/>
          </p:cNvSpPr>
          <p:nvPr>
            <p:ph sz="quarter" idx="15"/>
          </p:nvPr>
        </p:nvSpPr>
        <p:spPr>
          <a:xfrm>
            <a:off x="408000" y="2348880"/>
            <a:ext cx="6696000" cy="3888432"/>
          </a:xfrm>
          <a:prstGeom prst="rect">
            <a:avLst/>
          </a:prstGeom>
          <a:noFill/>
          <a:ln>
            <a:noFill/>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2"/>
          <p:cNvSpPr>
            <a:spLocks noGrp="1"/>
          </p:cNvSpPr>
          <p:nvPr>
            <p:ph sz="quarter" idx="17" hasCustomPrompt="1"/>
          </p:nvPr>
        </p:nvSpPr>
        <p:spPr>
          <a:xfrm>
            <a:off x="7248525" y="1412776"/>
            <a:ext cx="4535488" cy="4824536"/>
          </a:xfrm>
          <a:prstGeom prst="rect">
            <a:avLst/>
          </a:prstGeom>
        </p:spPr>
        <p:txBody>
          <a:bodyPr/>
          <a:lstStyle>
            <a:lvl1pPr>
              <a:lnSpc>
                <a:spcPct val="100000"/>
              </a:lnSpc>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9" name="Text Placeholder 2"/>
          <p:cNvSpPr>
            <a:spLocks noGrp="1"/>
          </p:cNvSpPr>
          <p:nvPr>
            <p:ph type="body" sz="quarter" idx="18" hasCustomPrompt="1"/>
          </p:nvPr>
        </p:nvSpPr>
        <p:spPr>
          <a:xfrm>
            <a:off x="408000" y="1412878"/>
            <a:ext cx="6696000" cy="792163"/>
          </a:xfrm>
          <a:prstGeom prst="rect">
            <a:avLst/>
          </a:prstGeom>
        </p:spPr>
        <p:txBody>
          <a:bodyPr anchor="ctr"/>
          <a:lstStyle>
            <a:lvl1pPr marL="0" indent="0">
              <a:lnSpc>
                <a:spcPct val="100000"/>
              </a:lnSpc>
              <a:buNone/>
              <a:defRPr sz="2200" b="1" baseline="0">
                <a:solidFill>
                  <a:srgbClr val="488A9C"/>
                </a:solidFill>
              </a:defRPr>
            </a:lvl1pPr>
            <a:lvl2pPr marL="342900" indent="0">
              <a:buNone/>
              <a:defRPr/>
            </a:lvl2pPr>
          </a:lstStyle>
          <a:p>
            <a:pPr lvl="0"/>
            <a:r>
              <a:rPr lang="en-GB" sz="2200" dirty="0"/>
              <a:t>Sub-header, Arial Bold 22pt</a:t>
            </a:r>
            <a:endParaRPr lang="en-GB" dirty="0"/>
          </a:p>
        </p:txBody>
      </p:sp>
      <p:sp>
        <p:nvSpPr>
          <p:cNvPr id="10" name="TextBox 9"/>
          <p:cNvSpPr txBox="1"/>
          <p:nvPr userDrawn="1"/>
        </p:nvSpPr>
        <p:spPr>
          <a:xfrm>
            <a:off x="8351573" y="6420743"/>
            <a:ext cx="3840427" cy="338554"/>
          </a:xfrm>
          <a:prstGeom prst="rect">
            <a:avLst/>
          </a:prstGeom>
          <a:noFill/>
        </p:spPr>
        <p:txBody>
          <a:bodyPr wrap="square" rtlCol="0">
            <a:spAutoFit/>
          </a:bodyPr>
          <a:lstStyle/>
          <a:p>
            <a:pPr algn="r"/>
            <a:r>
              <a:rPr lang="en-US" sz="1600" dirty="0">
                <a:solidFill>
                  <a:prstClr val="white"/>
                </a:solidFill>
                <a:latin typeface="Arial" charset="0"/>
                <a:ea typeface="Arial" charset="0"/>
                <a:cs typeface="Arial" charset="0"/>
              </a:rPr>
              <a:t>© Cranfield University </a:t>
            </a:r>
            <a:r>
              <a:rPr lang="en-US" sz="1600" dirty="0" smtClean="0">
                <a:solidFill>
                  <a:prstClr val="white"/>
                </a:solidFill>
                <a:latin typeface="Arial" charset="0"/>
                <a:ea typeface="Arial" charset="0"/>
                <a:cs typeface="Arial" charset="0"/>
              </a:rPr>
              <a:t>2020</a:t>
            </a:r>
            <a:endParaRPr lang="en-US" sz="1600"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3891226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ody copy, Imag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08001" y="403200"/>
            <a:ext cx="10296511" cy="864000"/>
          </a:xfrm>
          <a:prstGeom prst="rect">
            <a:avLst/>
          </a:prstGeom>
        </p:spPr>
        <p:txBody>
          <a:bodyPr vert="horz" lIns="91440" tIns="45720" rIns="91440" bIns="45720" rtlCol="0" anchor="ctr">
            <a:normAutofit/>
          </a:bodyPr>
          <a:lstStyle>
            <a:lvl1pPr>
              <a:defRPr>
                <a:solidFill>
                  <a:schemeClr val="tx1"/>
                </a:solidFill>
              </a:defRPr>
            </a:lvl1pPr>
          </a:lstStyle>
          <a:p>
            <a:r>
              <a:rPr lang="en-US" dirty="0"/>
              <a:t>Slide Title, Arial Bold 24pt</a:t>
            </a:r>
            <a:endParaRPr lang="en-GB" dirty="0"/>
          </a:p>
        </p:txBody>
      </p:sp>
      <p:sp>
        <p:nvSpPr>
          <p:cNvPr id="5" name="Content Placeholder 2"/>
          <p:cNvSpPr>
            <a:spLocks noGrp="1"/>
          </p:cNvSpPr>
          <p:nvPr>
            <p:ph sz="quarter" idx="15"/>
          </p:nvPr>
        </p:nvSpPr>
        <p:spPr>
          <a:xfrm>
            <a:off x="408000" y="1412776"/>
            <a:ext cx="6696000" cy="4824536"/>
          </a:xfrm>
          <a:prstGeom prst="rect">
            <a:avLst/>
          </a:prstGeom>
          <a:noFill/>
          <a:ln>
            <a:noFill/>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sz="quarter" idx="17" hasCustomPrompt="1"/>
          </p:nvPr>
        </p:nvSpPr>
        <p:spPr>
          <a:xfrm>
            <a:off x="7248525" y="1412781"/>
            <a:ext cx="4535488" cy="4824535"/>
          </a:xfrm>
          <a:prstGeom prst="rect">
            <a:avLst/>
          </a:prstGeom>
        </p:spPr>
        <p:txBody>
          <a:bodyPr/>
          <a:lstStyle>
            <a:lvl1pPr>
              <a:lnSpc>
                <a:spcPct val="100000"/>
              </a:lnSpc>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7" name="TextBox 6"/>
          <p:cNvSpPr txBox="1"/>
          <p:nvPr userDrawn="1"/>
        </p:nvSpPr>
        <p:spPr>
          <a:xfrm>
            <a:off x="8351573" y="6420743"/>
            <a:ext cx="3840427" cy="338554"/>
          </a:xfrm>
          <a:prstGeom prst="rect">
            <a:avLst/>
          </a:prstGeom>
          <a:noFill/>
        </p:spPr>
        <p:txBody>
          <a:bodyPr wrap="square" rtlCol="0">
            <a:spAutoFit/>
          </a:bodyPr>
          <a:lstStyle/>
          <a:p>
            <a:pPr algn="r"/>
            <a:r>
              <a:rPr lang="en-US" sz="1600" dirty="0">
                <a:solidFill>
                  <a:prstClr val="white"/>
                </a:solidFill>
                <a:latin typeface="Arial" charset="0"/>
                <a:ea typeface="Arial" charset="0"/>
                <a:cs typeface="Arial" charset="0"/>
              </a:rPr>
              <a:t>© Cranfield University </a:t>
            </a:r>
            <a:r>
              <a:rPr lang="en-US" sz="1600" dirty="0" smtClean="0">
                <a:solidFill>
                  <a:prstClr val="white"/>
                </a:solidFill>
                <a:latin typeface="Arial" charset="0"/>
                <a:ea typeface="Arial" charset="0"/>
                <a:cs typeface="Arial" charset="0"/>
              </a:rPr>
              <a:t>2020</a:t>
            </a:r>
            <a:endParaRPr lang="en-US" sz="1600"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3976939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Large image area">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08001" y="403200"/>
            <a:ext cx="10368519" cy="864000"/>
          </a:xfrm>
          <a:prstGeom prst="rect">
            <a:avLst/>
          </a:prstGeom>
        </p:spPr>
        <p:txBody>
          <a:bodyPr vert="horz" lIns="91440" tIns="45720" rIns="91440" bIns="45720" rtlCol="0" anchor="ctr">
            <a:normAutofit/>
          </a:bodyPr>
          <a:lstStyle>
            <a:lvl1pPr>
              <a:defRPr>
                <a:solidFill>
                  <a:schemeClr val="tx1"/>
                </a:solidFill>
              </a:defRPr>
            </a:lvl1pPr>
          </a:lstStyle>
          <a:p>
            <a:r>
              <a:rPr lang="en-US" dirty="0"/>
              <a:t>Slide Title, Arial Bold 24pt</a:t>
            </a:r>
            <a:endParaRPr lang="en-GB" dirty="0"/>
          </a:p>
        </p:txBody>
      </p:sp>
      <p:sp>
        <p:nvSpPr>
          <p:cNvPr id="5" name="Content Placeholder 2"/>
          <p:cNvSpPr>
            <a:spLocks noGrp="1"/>
          </p:cNvSpPr>
          <p:nvPr>
            <p:ph sz="quarter" idx="15" hasCustomPrompt="1"/>
          </p:nvPr>
        </p:nvSpPr>
        <p:spPr>
          <a:xfrm>
            <a:off x="408000" y="1412776"/>
            <a:ext cx="11376000" cy="4824536"/>
          </a:xfrm>
          <a:prstGeom prst="rect">
            <a:avLst/>
          </a:prstGeom>
          <a:noFill/>
          <a:ln>
            <a:noFill/>
          </a:ln>
        </p:spPr>
        <p:txBody>
          <a:bodyPr numCol="1"/>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Image/media area</a:t>
            </a:r>
            <a:endParaRPr lang="en-GB" dirty="0"/>
          </a:p>
        </p:txBody>
      </p:sp>
      <p:sp>
        <p:nvSpPr>
          <p:cNvPr id="6" name="TextBox 5"/>
          <p:cNvSpPr txBox="1"/>
          <p:nvPr userDrawn="1"/>
        </p:nvSpPr>
        <p:spPr>
          <a:xfrm>
            <a:off x="8351573" y="6420743"/>
            <a:ext cx="3840427" cy="338554"/>
          </a:xfrm>
          <a:prstGeom prst="rect">
            <a:avLst/>
          </a:prstGeom>
          <a:noFill/>
        </p:spPr>
        <p:txBody>
          <a:bodyPr wrap="square" rtlCol="0">
            <a:spAutoFit/>
          </a:bodyPr>
          <a:lstStyle/>
          <a:p>
            <a:pPr algn="r"/>
            <a:r>
              <a:rPr lang="en-US" sz="1600" dirty="0">
                <a:solidFill>
                  <a:prstClr val="white"/>
                </a:solidFill>
                <a:latin typeface="Arial" charset="0"/>
                <a:ea typeface="Arial" charset="0"/>
                <a:cs typeface="Arial" charset="0"/>
              </a:rPr>
              <a:t>© Cranfield University </a:t>
            </a:r>
            <a:r>
              <a:rPr lang="en-US" sz="1600" dirty="0" smtClean="0">
                <a:solidFill>
                  <a:prstClr val="white"/>
                </a:solidFill>
                <a:latin typeface="Arial" charset="0"/>
                <a:ea typeface="Arial" charset="0"/>
                <a:cs typeface="Arial" charset="0"/>
              </a:rPr>
              <a:t>2020</a:t>
            </a:r>
            <a:endParaRPr lang="en-US" sz="1600"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297904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Imag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08001" y="403200"/>
            <a:ext cx="10368519" cy="864000"/>
          </a:xfrm>
          <a:prstGeom prst="rect">
            <a:avLst/>
          </a:prstGeom>
        </p:spPr>
        <p:txBody>
          <a:bodyPr vert="horz" lIns="91440" tIns="45720" rIns="91440" bIns="45720" rtlCol="0" anchor="ctr">
            <a:normAutofit/>
          </a:bodyPr>
          <a:lstStyle>
            <a:lvl1pPr>
              <a:defRPr>
                <a:solidFill>
                  <a:schemeClr val="tx1"/>
                </a:solidFill>
              </a:defRPr>
            </a:lvl1pPr>
          </a:lstStyle>
          <a:p>
            <a:r>
              <a:rPr lang="en-US" dirty="0"/>
              <a:t>Slide Title, Arial Bold 24pt</a:t>
            </a:r>
            <a:endParaRPr lang="en-GB" dirty="0"/>
          </a:p>
        </p:txBody>
      </p:sp>
      <p:sp>
        <p:nvSpPr>
          <p:cNvPr id="7" name="Content Placeholder 2"/>
          <p:cNvSpPr>
            <a:spLocks noGrp="1"/>
          </p:cNvSpPr>
          <p:nvPr>
            <p:ph sz="quarter" idx="15" hasCustomPrompt="1"/>
          </p:nvPr>
        </p:nvSpPr>
        <p:spPr>
          <a:xfrm>
            <a:off x="408000" y="1412776"/>
            <a:ext cx="5591989" cy="4824536"/>
          </a:xfrm>
          <a:prstGeom prst="rect">
            <a:avLst/>
          </a:prstGeom>
          <a:noFill/>
          <a:ln>
            <a:noFill/>
          </a:ln>
        </p:spPr>
        <p:txBody>
          <a:bodyPr numCol="1"/>
          <a:lstStyle>
            <a:lvl1pPr>
              <a:lnSpc>
                <a:spcPct val="100000"/>
              </a:lnSpc>
              <a:defRPr baseline="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Image/media area</a:t>
            </a:r>
            <a:endParaRPr lang="en-GB" dirty="0"/>
          </a:p>
        </p:txBody>
      </p:sp>
      <p:sp>
        <p:nvSpPr>
          <p:cNvPr id="9" name="Content Placeholder 2"/>
          <p:cNvSpPr>
            <a:spLocks noGrp="1"/>
          </p:cNvSpPr>
          <p:nvPr>
            <p:ph sz="quarter" idx="16" hasCustomPrompt="1"/>
          </p:nvPr>
        </p:nvSpPr>
        <p:spPr>
          <a:xfrm>
            <a:off x="6192012" y="1412776"/>
            <a:ext cx="5591989" cy="4824536"/>
          </a:xfrm>
          <a:prstGeom prst="rect">
            <a:avLst/>
          </a:prstGeom>
          <a:noFill/>
          <a:ln>
            <a:noFill/>
          </a:ln>
        </p:spPr>
        <p:txBody>
          <a:bodyPr numCol="1"/>
          <a:lstStyle>
            <a:lvl1pPr>
              <a:lnSpc>
                <a:spcPct val="100000"/>
              </a:lnSpc>
              <a:defRPr baseline="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Image/media area</a:t>
            </a:r>
            <a:endParaRPr lang="en-GB" dirty="0"/>
          </a:p>
        </p:txBody>
      </p:sp>
      <p:sp>
        <p:nvSpPr>
          <p:cNvPr id="6" name="TextBox 5"/>
          <p:cNvSpPr txBox="1"/>
          <p:nvPr userDrawn="1"/>
        </p:nvSpPr>
        <p:spPr>
          <a:xfrm>
            <a:off x="8351573" y="6420743"/>
            <a:ext cx="3840427" cy="338554"/>
          </a:xfrm>
          <a:prstGeom prst="rect">
            <a:avLst/>
          </a:prstGeom>
          <a:noFill/>
        </p:spPr>
        <p:txBody>
          <a:bodyPr wrap="square" rtlCol="0">
            <a:spAutoFit/>
          </a:bodyPr>
          <a:lstStyle/>
          <a:p>
            <a:pPr algn="r"/>
            <a:r>
              <a:rPr lang="en-US" sz="1600" dirty="0">
                <a:solidFill>
                  <a:prstClr val="white"/>
                </a:solidFill>
                <a:latin typeface="Arial" charset="0"/>
                <a:ea typeface="Arial" charset="0"/>
                <a:cs typeface="Arial" charset="0"/>
              </a:rPr>
              <a:t>© Cranfield University </a:t>
            </a:r>
            <a:r>
              <a:rPr lang="en-US" sz="1600" dirty="0" smtClean="0">
                <a:solidFill>
                  <a:prstClr val="white"/>
                </a:solidFill>
                <a:latin typeface="Arial" charset="0"/>
                <a:ea typeface="Arial" charset="0"/>
                <a:cs typeface="Arial" charset="0"/>
              </a:rPr>
              <a:t>2020</a:t>
            </a:r>
            <a:endParaRPr lang="en-US" sz="1600"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685902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extBox 1"/>
          <p:cNvSpPr txBox="1"/>
          <p:nvPr userDrawn="1"/>
        </p:nvSpPr>
        <p:spPr>
          <a:xfrm>
            <a:off x="8351573" y="6420743"/>
            <a:ext cx="3840427" cy="338554"/>
          </a:xfrm>
          <a:prstGeom prst="rect">
            <a:avLst/>
          </a:prstGeom>
          <a:noFill/>
        </p:spPr>
        <p:txBody>
          <a:bodyPr wrap="square" rtlCol="0">
            <a:spAutoFit/>
          </a:bodyPr>
          <a:lstStyle/>
          <a:p>
            <a:pPr algn="r"/>
            <a:r>
              <a:rPr lang="en-US" sz="1600" dirty="0">
                <a:solidFill>
                  <a:prstClr val="white"/>
                </a:solidFill>
                <a:latin typeface="Arial" charset="0"/>
                <a:ea typeface="Arial" charset="0"/>
                <a:cs typeface="Arial" charset="0"/>
              </a:rPr>
              <a:t>© Cranfield University </a:t>
            </a:r>
            <a:r>
              <a:rPr lang="en-US" sz="1600" dirty="0" smtClean="0">
                <a:solidFill>
                  <a:prstClr val="white"/>
                </a:solidFill>
                <a:latin typeface="Arial" charset="0"/>
                <a:ea typeface="Arial" charset="0"/>
                <a:cs typeface="Arial" charset="0"/>
              </a:rPr>
              <a:t>2020</a:t>
            </a:r>
            <a:endParaRPr lang="en-US" sz="1600"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3169098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Rectangle 4"/>
          <p:cNvSpPr/>
          <p:nvPr userDrawn="1"/>
        </p:nvSpPr>
        <p:spPr>
          <a:xfrm>
            <a:off x="0" y="6309320"/>
            <a:ext cx="12192000" cy="548680"/>
          </a:xfrm>
          <a:prstGeom prst="rect">
            <a:avLst/>
          </a:prstGeom>
          <a:solidFill>
            <a:srgbClr val="488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CC4772"/>
              </a:solidFill>
            </a:endParaRPr>
          </a:p>
        </p:txBody>
      </p:sp>
      <p:sp>
        <p:nvSpPr>
          <p:cNvPr id="6" name="Text Placeholder 17"/>
          <p:cNvSpPr txBox="1">
            <a:spLocks/>
          </p:cNvSpPr>
          <p:nvPr userDrawn="1"/>
        </p:nvSpPr>
        <p:spPr>
          <a:xfrm>
            <a:off x="408000" y="6381328"/>
            <a:ext cx="11376000" cy="360040"/>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b="0" kern="1200" baseline="0" dirty="0" err="1">
                <a:solidFill>
                  <a:schemeClr val="bg1"/>
                </a:solidFill>
                <a:effectLst/>
                <a:latin typeface="Arial" panose="020B0604020202020204" pitchFamily="34" charset="0"/>
                <a:ea typeface="+mn-ea"/>
                <a:cs typeface="Arial" panose="020B0604020202020204" pitchFamily="34" charset="0"/>
              </a:rPr>
              <a:t>www.through</a:t>
            </a:r>
            <a:r>
              <a:rPr lang="en-GB" sz="1600" b="0" kern="1200" baseline="0" dirty="0">
                <a:solidFill>
                  <a:schemeClr val="bg1"/>
                </a:solidFill>
                <a:effectLst/>
                <a:latin typeface="Arial" panose="020B0604020202020204" pitchFamily="34" charset="0"/>
                <a:ea typeface="+mn-ea"/>
                <a:cs typeface="Arial" panose="020B0604020202020204" pitchFamily="34" charset="0"/>
              </a:rPr>
              <a:t>-life-engineering-</a:t>
            </a:r>
            <a:r>
              <a:rPr lang="en-GB" sz="1600" b="0" kern="1200" baseline="0" dirty="0" err="1">
                <a:solidFill>
                  <a:schemeClr val="bg1"/>
                </a:solidFill>
                <a:effectLst/>
                <a:latin typeface="Arial" panose="020B0604020202020204" pitchFamily="34" charset="0"/>
                <a:ea typeface="+mn-ea"/>
                <a:cs typeface="Arial" panose="020B0604020202020204" pitchFamily="34" charset="0"/>
              </a:rPr>
              <a:t>services.org</a:t>
            </a:r>
            <a:endParaRPr lang="en-US" sz="2000" b="0" kern="1200" baseline="0" dirty="0">
              <a:solidFill>
                <a:schemeClr val="bg1"/>
              </a:solidFill>
              <a:effectLst/>
              <a:latin typeface="Arial" panose="020B0604020202020204" pitchFamily="34" charset="0"/>
              <a:ea typeface="+mn-ea"/>
              <a:cs typeface="Arial" panose="020B0604020202020204" pitchFamily="34" charset="0"/>
            </a:endParaRPr>
          </a:p>
        </p:txBody>
      </p:sp>
      <p:pic>
        <p:nvPicPr>
          <p:cNvPr id="7" name="Picture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51521" y="199982"/>
            <a:ext cx="4824536" cy="1272558"/>
          </a:xfrm>
          <a:prstGeom prst="rect">
            <a:avLst/>
          </a:prstGeom>
        </p:spPr>
      </p:pic>
    </p:spTree>
    <p:extLst>
      <p:ext uri="{BB962C8B-B14F-4D97-AF65-F5344CB8AC3E}">
        <p14:creationId xmlns:p14="http://schemas.microsoft.com/office/powerpoint/2010/main" val="423764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ub, Body copy">
    <p:spTree>
      <p:nvGrpSpPr>
        <p:cNvPr id="1" name=""/>
        <p:cNvGrpSpPr/>
        <p:nvPr/>
      </p:nvGrpSpPr>
      <p:grpSpPr>
        <a:xfrm>
          <a:off x="0" y="0"/>
          <a:ext cx="0" cy="0"/>
          <a:chOff x="0" y="0"/>
          <a:chExt cx="0" cy="0"/>
        </a:xfrm>
      </p:grpSpPr>
      <p:sp>
        <p:nvSpPr>
          <p:cNvPr id="6" name="Text Placeholder 8"/>
          <p:cNvSpPr>
            <a:spLocks noGrp="1"/>
          </p:cNvSpPr>
          <p:nvPr>
            <p:ph type="body" sz="quarter" idx="10"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7" name="Text Placeholder 2"/>
          <p:cNvSpPr>
            <a:spLocks noGrp="1"/>
          </p:cNvSpPr>
          <p:nvPr>
            <p:ph type="body" sz="quarter" idx="15" hasCustomPrompt="1"/>
          </p:nvPr>
        </p:nvSpPr>
        <p:spPr>
          <a:xfrm>
            <a:off x="407988" y="1412875"/>
            <a:ext cx="11376644" cy="792163"/>
          </a:xfrm>
          <a:prstGeom prst="rect">
            <a:avLst/>
          </a:prstGeom>
          <a:noFill/>
          <a:ln>
            <a:noFill/>
          </a:ln>
        </p:spPr>
        <p:txBody>
          <a:bodyPr anchor="ctr"/>
          <a:lstStyle>
            <a:lvl1pPr marL="0" indent="0">
              <a:lnSpc>
                <a:spcPct val="100000"/>
              </a:lnSpc>
              <a:buNone/>
              <a:defRPr sz="2200" b="1">
                <a:solidFill>
                  <a:srgbClr val="0099C4"/>
                </a:solidFill>
              </a:defRPr>
            </a:lvl1pPr>
            <a:lvl3pPr marL="914400" indent="0">
              <a:lnSpc>
                <a:spcPct val="100000"/>
              </a:lnSpc>
              <a:buFont typeface="Arial" panose="020B0604020202020204" pitchFamily="34" charset="0"/>
              <a:buNone/>
              <a:defRPr sz="2200" b="1" baseline="0">
                <a:solidFill>
                  <a:srgbClr val="0099C4"/>
                </a:solidFill>
              </a:defRPr>
            </a:lvl3pPr>
          </a:lstStyle>
          <a:p>
            <a:pPr lvl="0"/>
            <a:r>
              <a:rPr lang="en-GB" dirty="0"/>
              <a:t>Sub-header, Arial Bold 22pt</a:t>
            </a:r>
          </a:p>
        </p:txBody>
      </p:sp>
      <p:sp>
        <p:nvSpPr>
          <p:cNvPr id="11" name="Content Placeholder 7"/>
          <p:cNvSpPr>
            <a:spLocks noGrp="1"/>
          </p:cNvSpPr>
          <p:nvPr>
            <p:ph sz="quarter" idx="16"/>
          </p:nvPr>
        </p:nvSpPr>
        <p:spPr>
          <a:xfrm>
            <a:off x="407988" y="2349500"/>
            <a:ext cx="11376025" cy="395922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057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309320"/>
            <a:ext cx="12192000" cy="548680"/>
          </a:xfrm>
          <a:prstGeom prst="rect">
            <a:avLst/>
          </a:prstGeom>
          <a:solidFill>
            <a:srgbClr val="488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CC4772"/>
              </a:solidFill>
            </a:endParaRPr>
          </a:p>
        </p:txBody>
      </p:sp>
      <p:sp>
        <p:nvSpPr>
          <p:cNvPr id="8" name="Footer Placeholder 4"/>
          <p:cNvSpPr txBox="1">
            <a:spLocks/>
          </p:cNvSpPr>
          <p:nvPr/>
        </p:nvSpPr>
        <p:spPr>
          <a:xfrm>
            <a:off x="5843972" y="6414388"/>
            <a:ext cx="504056" cy="326985"/>
          </a:xfrm>
          <a:prstGeom prst="rect">
            <a:avLst/>
          </a:prstGeom>
        </p:spPr>
        <p:txBody>
          <a:bodyPr vert="horz" lIns="68580" tIns="34290" rIns="68580" bIns="34290" rtlCol="0" anchor="ctr"/>
          <a:lstStyle>
            <a:defPPr>
              <a:defRPr lang="en-US"/>
            </a:defPPr>
            <a:lvl1pPr marL="0" algn="l" defTabSz="914400" rtl="0" eaLnBrk="1" latinLnBrk="0" hangingPunct="1">
              <a:defRPr sz="1200" b="0" i="0" kern="1200">
                <a:solidFill>
                  <a:srgbClr val="0C406D"/>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1B87E66-6AAE-F643-B8FD-9355C1B5527C}" type="slidenum">
              <a:rPr lang="en-US" sz="1400" smtClean="0">
                <a:solidFill>
                  <a:schemeClr val="bg1"/>
                </a:solidFill>
              </a:rPr>
              <a:pPr algn="ctr"/>
              <a:t>‹#›</a:t>
            </a:fld>
            <a:endParaRPr lang="en-US" sz="900" dirty="0">
              <a:solidFill>
                <a:schemeClr val="bg1"/>
              </a:solidFill>
            </a:endParaRPr>
          </a:p>
        </p:txBody>
      </p:sp>
      <p:pic>
        <p:nvPicPr>
          <p:cNvPr id="5" name="Picture 4"/>
          <p:cNvPicPr>
            <a:picLocks/>
          </p:cNvPicPr>
          <p:nvPr userDrawn="1"/>
        </p:nvPicPr>
        <p:blipFill>
          <a:blip r:embed="rId11" cstate="print">
            <a:extLst>
              <a:ext uri="{28A0092B-C50C-407E-A947-70E740481C1C}">
                <a14:useLocalDpi xmlns:a14="http://schemas.microsoft.com/office/drawing/2010/main" val="0"/>
              </a:ext>
            </a:extLst>
          </a:blip>
          <a:stretch>
            <a:fillRect/>
          </a:stretch>
        </p:blipFill>
        <p:spPr>
          <a:xfrm>
            <a:off x="10920536" y="116632"/>
            <a:ext cx="1004400" cy="1204007"/>
          </a:xfrm>
          <a:prstGeom prst="rect">
            <a:avLst/>
          </a:prstGeom>
        </p:spPr>
      </p:pic>
    </p:spTree>
    <p:extLst>
      <p:ext uri="{BB962C8B-B14F-4D97-AF65-F5344CB8AC3E}">
        <p14:creationId xmlns:p14="http://schemas.microsoft.com/office/powerpoint/2010/main" val="152120112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1" r:id="rId5"/>
    <p:sldLayoutId id="2147483742" r:id="rId6"/>
    <p:sldLayoutId id="2147483743" r:id="rId7"/>
    <p:sldLayoutId id="2147483744" r:id="rId8"/>
    <p:sldLayoutId id="2147483746" r:id="rId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685800" rtl="0" eaLnBrk="1" latinLnBrk="0" hangingPunct="1">
        <a:lnSpc>
          <a:spcPct val="90000"/>
        </a:lnSpc>
        <a:spcBef>
          <a:spcPct val="0"/>
        </a:spcBef>
        <a:buNone/>
        <a:defRPr sz="2400" b="1" kern="1200" baseline="0">
          <a:solidFill>
            <a:srgbClr val="0C406D"/>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h.grenyer@cranfield.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705222" y="1556792"/>
            <a:ext cx="8781557" cy="2448272"/>
          </a:xfrm>
        </p:spPr>
        <p:txBody>
          <a:bodyPr>
            <a:noAutofit/>
          </a:bodyPr>
          <a:lstStyle/>
          <a:p>
            <a:pPr algn="ctr">
              <a:lnSpc>
                <a:spcPct val="100000"/>
              </a:lnSpc>
            </a:pPr>
            <a:r>
              <a:rPr lang="en-US" dirty="0"/>
              <a:t>An uncertainty quantification and aggregation framework for system performance assessment in industrial maintenance</a:t>
            </a:r>
            <a:endParaRPr lang="en-GB" dirty="0"/>
          </a:p>
        </p:txBody>
      </p:sp>
      <p:sp>
        <p:nvSpPr>
          <p:cNvPr id="6" name="Text Placeholder 5"/>
          <p:cNvSpPr>
            <a:spLocks noGrp="1"/>
          </p:cNvSpPr>
          <p:nvPr>
            <p:ph type="body" sz="quarter" idx="11"/>
          </p:nvPr>
        </p:nvSpPr>
        <p:spPr>
          <a:xfrm>
            <a:off x="408001" y="4581128"/>
            <a:ext cx="6500823" cy="885959"/>
          </a:xfrm>
        </p:spPr>
        <p:txBody>
          <a:bodyPr/>
          <a:lstStyle/>
          <a:p>
            <a:r>
              <a:rPr lang="en-US" altLang="en-US" dirty="0">
                <a:solidFill>
                  <a:schemeClr val="tx1"/>
                </a:solidFill>
              </a:rPr>
              <a:t>Presenting author: </a:t>
            </a:r>
            <a:r>
              <a:rPr lang="en-GB" dirty="0" smtClean="0">
                <a:solidFill>
                  <a:schemeClr val="tx1"/>
                </a:solidFill>
              </a:rPr>
              <a:t>Alex Grenyer</a:t>
            </a:r>
          </a:p>
          <a:p>
            <a:endParaRPr lang="en-GB" altLang="en-US" dirty="0">
              <a:solidFill>
                <a:schemeClr val="tx1"/>
              </a:solidFill>
            </a:endParaRPr>
          </a:p>
          <a:p>
            <a:r>
              <a:rPr lang="en-US" altLang="en-US" dirty="0" smtClean="0">
                <a:solidFill>
                  <a:schemeClr val="tx1"/>
                </a:solidFill>
              </a:rPr>
              <a:t>Email</a:t>
            </a:r>
            <a:r>
              <a:rPr lang="en-US" altLang="en-US" dirty="0">
                <a:solidFill>
                  <a:schemeClr val="tx1"/>
                </a:solidFill>
              </a:rPr>
              <a:t>: </a:t>
            </a:r>
            <a:r>
              <a:rPr lang="en-GB" altLang="en-US" dirty="0" smtClean="0">
                <a:solidFill>
                  <a:schemeClr val="tx1"/>
                </a:solidFill>
                <a:hlinkClick r:id="rId3"/>
              </a:rPr>
              <a:t>a.h.grenyer@cranfield.ac.uk</a:t>
            </a:r>
            <a:r>
              <a:rPr lang="en-GB" altLang="en-US" dirty="0" smtClean="0">
                <a:solidFill>
                  <a:schemeClr val="tx1"/>
                </a:solidFill>
              </a:rPr>
              <a:t> </a:t>
            </a:r>
            <a:endParaRPr lang="de-DE" dirty="0">
              <a:solidFill>
                <a:schemeClr val="tx1"/>
              </a:solidFill>
            </a:endParaRPr>
          </a:p>
        </p:txBody>
      </p:sp>
      <p:sp>
        <p:nvSpPr>
          <p:cNvPr id="8" name="Text Placeholder 7"/>
          <p:cNvSpPr>
            <a:spLocks noGrp="1"/>
          </p:cNvSpPr>
          <p:nvPr>
            <p:ph type="body" sz="quarter" idx="18"/>
          </p:nvPr>
        </p:nvSpPr>
        <p:spPr>
          <a:xfrm>
            <a:off x="408003" y="6093296"/>
            <a:ext cx="6500820" cy="288032"/>
          </a:xfrm>
        </p:spPr>
        <p:txBody>
          <a:bodyPr/>
          <a:lstStyle/>
          <a:p>
            <a:r>
              <a:rPr lang="en-GB" dirty="0" smtClean="0"/>
              <a:t>03/11/2020</a:t>
            </a:r>
            <a:endParaRPr lang="en-GB" dirty="0"/>
          </a:p>
        </p:txBody>
      </p:sp>
      <p:sp>
        <p:nvSpPr>
          <p:cNvPr id="3" name="Rectangle 2"/>
          <p:cNvSpPr/>
          <p:nvPr/>
        </p:nvSpPr>
        <p:spPr>
          <a:xfrm>
            <a:off x="408001" y="5733256"/>
            <a:ext cx="7083377" cy="338554"/>
          </a:xfrm>
          <a:prstGeom prst="rect">
            <a:avLst/>
          </a:prstGeom>
        </p:spPr>
        <p:txBody>
          <a:bodyPr wrap="square">
            <a:spAutoFit/>
          </a:bodyPr>
          <a:lstStyle/>
          <a:p>
            <a:r>
              <a:rPr lang="en-US" altLang="en-US" sz="1600" b="1" dirty="0">
                <a:solidFill>
                  <a:schemeClr val="bg1"/>
                </a:solidFill>
              </a:rPr>
              <a:t>By Alex Grenyer, John Ahmet </a:t>
            </a:r>
            <a:r>
              <a:rPr lang="en-US" altLang="en-US" sz="1600" b="1" dirty="0" smtClean="0">
                <a:solidFill>
                  <a:schemeClr val="bg1"/>
                </a:solidFill>
              </a:rPr>
              <a:t>Erkoyuncu, </a:t>
            </a:r>
            <a:r>
              <a:rPr lang="en-US" altLang="en-US" sz="1600" b="1" dirty="0">
                <a:solidFill>
                  <a:schemeClr val="bg1"/>
                </a:solidFill>
              </a:rPr>
              <a:t>Sri </a:t>
            </a:r>
            <a:r>
              <a:rPr lang="en-US" altLang="en-US" sz="1600" b="1" dirty="0" smtClean="0">
                <a:solidFill>
                  <a:schemeClr val="bg1"/>
                </a:solidFill>
              </a:rPr>
              <a:t>Addepalli and </a:t>
            </a:r>
            <a:r>
              <a:rPr lang="en-US" altLang="en-US" sz="1600" b="1" dirty="0">
                <a:solidFill>
                  <a:schemeClr val="bg1"/>
                </a:solidFill>
              </a:rPr>
              <a:t>Yifan </a:t>
            </a:r>
            <a:r>
              <a:rPr lang="en-US" altLang="en-US" sz="1600" b="1" dirty="0" smtClean="0">
                <a:solidFill>
                  <a:schemeClr val="bg1"/>
                </a:solidFill>
              </a:rPr>
              <a:t>Zhao</a:t>
            </a:r>
            <a:endParaRPr lang="en-US" altLang="en-US" sz="1600" b="1" dirty="0">
              <a:solidFill>
                <a:schemeClr val="bg1"/>
              </a:solidFill>
            </a:endParaRPr>
          </a:p>
        </p:txBody>
      </p:sp>
    </p:spTree>
    <p:extLst>
      <p:ext uri="{BB962C8B-B14F-4D97-AF65-F5344CB8AC3E}">
        <p14:creationId xmlns:p14="http://schemas.microsoft.com/office/powerpoint/2010/main" val="3609087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991544" y="1052736"/>
            <a:ext cx="7992888" cy="5105619"/>
          </a:xfrm>
          <a:prstGeom prst="rect">
            <a:avLst/>
          </a:prstGeom>
        </p:spPr>
      </p:pic>
      <p:sp>
        <p:nvSpPr>
          <p:cNvPr id="9" name="Rectangle 8"/>
          <p:cNvSpPr/>
          <p:nvPr/>
        </p:nvSpPr>
        <p:spPr>
          <a:xfrm>
            <a:off x="1991544" y="1052737"/>
            <a:ext cx="4392488" cy="510561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dirty="0"/>
              <a:t>Framework development: Compound uncertainty aggregation </a:t>
            </a:r>
            <a:endParaRPr lang="en-GB" dirty="0"/>
          </a:p>
        </p:txBody>
      </p:sp>
      <mc:AlternateContent xmlns:mc="http://schemas.openxmlformats.org/markup-compatibility/2006" xmlns:a14="http://schemas.microsoft.com/office/drawing/2010/main">
        <mc:Choice Requires="a14">
          <p:sp>
            <p:nvSpPr>
              <p:cNvPr id="7" name="Rectangle 6"/>
              <p:cNvSpPr/>
              <p:nvPr/>
            </p:nvSpPr>
            <p:spPr>
              <a:xfrm>
                <a:off x="8639988" y="1660327"/>
                <a:ext cx="3144643" cy="789127"/>
              </a:xfrm>
              <a:prstGeom prst="rect">
                <a:avLst/>
              </a:prstGeom>
            </p:spPr>
            <p:txBody>
              <a:bodyPr wrap="none">
                <a:spAutoFit/>
              </a:bodyPr>
              <a:lstStyle/>
              <a:p>
                <a:pPr>
                  <a:spcBef>
                    <a:spcPts val="300"/>
                  </a:spcBef>
                  <a:spcAft>
                    <a:spcPts val="0"/>
                  </a:spcAft>
                </a:pPr>
                <a14:m>
                  <m:oMath xmlns:m="http://schemas.openxmlformats.org/officeDocument/2006/math">
                    <m:r>
                      <a:rPr lang="en-GB" sz="1400" b="0" i="1" smtClean="0">
                        <a:latin typeface="Cambria Math" panose="02040503050406030204" pitchFamily="18" charset="0"/>
                      </a:rPr>
                      <m:t>𝐺𝑆𝐷</m:t>
                    </m:r>
                    <m:r>
                      <a:rPr lang="en-GB" sz="1400" b="0" i="1" smtClean="0">
                        <a:latin typeface="Cambria Math" panose="02040503050406030204" pitchFamily="18" charset="0"/>
                      </a:rPr>
                      <m:t> (</m:t>
                    </m:r>
                    <m:sSub>
                      <m:sSubPr>
                        <m:ctrlPr>
                          <a:rPr lang="en-GB" sz="1400" i="1" smtClean="0">
                            <a:latin typeface="Cambria Math" panose="02040503050406030204" pitchFamily="18" charset="0"/>
                          </a:rPr>
                        </m:ctrlPr>
                      </m:sSubPr>
                      <m:e>
                        <m:r>
                          <a:rPr lang="en-US" sz="1400">
                            <a:latin typeface="Cambria Math" panose="02040503050406030204" pitchFamily="18" charset="0"/>
                          </a:rPr>
                          <m:t>𝜎</m:t>
                        </m:r>
                      </m:e>
                      <m:sub>
                        <m:r>
                          <a:rPr lang="en-US" sz="1400">
                            <a:latin typeface="Cambria Math" panose="02040503050406030204" pitchFamily="18" charset="0"/>
                          </a:rPr>
                          <m:t>𝑔</m:t>
                        </m:r>
                      </m:sub>
                    </m:sSub>
                    <m:r>
                      <a:rPr lang="en-GB" sz="1400" b="0" i="1" smtClean="0">
                        <a:latin typeface="Cambria Math" panose="02040503050406030204" pitchFamily="18" charset="0"/>
                      </a:rPr>
                      <m:t>)</m:t>
                    </m:r>
                    <m:r>
                      <a:rPr lang="en-US" sz="1400">
                        <a:latin typeface="Cambria Math" panose="02040503050406030204" pitchFamily="18" charset="0"/>
                      </a:rPr>
                      <m:t>=</m:t>
                    </m:r>
                    <m:func>
                      <m:funcPr>
                        <m:ctrlPr>
                          <a:rPr lang="en-GB" sz="1400" i="1">
                            <a:latin typeface="Cambria Math" panose="02040503050406030204" pitchFamily="18" charset="0"/>
                          </a:rPr>
                        </m:ctrlPr>
                      </m:funcPr>
                      <m:fName>
                        <m:r>
                          <m:rPr>
                            <m:sty m:val="p"/>
                          </m:rPr>
                          <a:rPr lang="en-US" sz="1400">
                            <a:latin typeface="Cambria Math" panose="02040503050406030204" pitchFamily="18" charset="0"/>
                          </a:rPr>
                          <m:t>exp</m:t>
                        </m:r>
                      </m:fName>
                      <m:e>
                        <m:d>
                          <m:dPr>
                            <m:ctrlPr>
                              <a:rPr lang="en-GB" sz="1400" i="1">
                                <a:latin typeface="Cambria Math" panose="02040503050406030204" pitchFamily="18" charset="0"/>
                              </a:rPr>
                            </m:ctrlPr>
                          </m:dPr>
                          <m:e>
                            <m:rad>
                              <m:radPr>
                                <m:degHide m:val="on"/>
                                <m:ctrlPr>
                                  <a:rPr lang="en-GB" sz="1400" i="1">
                                    <a:latin typeface="Cambria Math" panose="02040503050406030204" pitchFamily="18" charset="0"/>
                                  </a:rPr>
                                </m:ctrlPr>
                              </m:radPr>
                              <m:deg/>
                              <m:e>
                                <m:f>
                                  <m:fPr>
                                    <m:ctrlPr>
                                      <a:rPr lang="en-GB" sz="1400" i="1">
                                        <a:latin typeface="Cambria Math" panose="02040503050406030204" pitchFamily="18" charset="0"/>
                                      </a:rPr>
                                    </m:ctrlPr>
                                  </m:fPr>
                                  <m:num>
                                    <m:r>
                                      <a:rPr lang="en-US" sz="1400">
                                        <a:latin typeface="Cambria Math" panose="02040503050406030204" pitchFamily="18" charset="0"/>
                                      </a:rPr>
                                      <m:t>1</m:t>
                                    </m:r>
                                  </m:num>
                                  <m:den>
                                    <m:r>
                                      <a:rPr lang="en-US" sz="1400">
                                        <a:latin typeface="Cambria Math" panose="02040503050406030204" pitchFamily="18" charset="0"/>
                                      </a:rPr>
                                      <m:t>𝑛</m:t>
                                    </m:r>
                                  </m:den>
                                </m:f>
                                <m:r>
                                  <a:rPr lang="en-US" sz="1400">
                                    <a:latin typeface="Cambria Math" panose="02040503050406030204" pitchFamily="18" charset="0"/>
                                  </a:rPr>
                                  <m:t>×</m:t>
                                </m:r>
                                <m:nary>
                                  <m:naryPr>
                                    <m:chr m:val="∑"/>
                                    <m:limLoc m:val="undOvr"/>
                                    <m:ctrlPr>
                                      <a:rPr lang="en-GB" sz="1400" i="1">
                                        <a:latin typeface="Cambria Math" panose="02040503050406030204" pitchFamily="18" charset="0"/>
                                      </a:rPr>
                                    </m:ctrlPr>
                                  </m:naryPr>
                                  <m:sub>
                                    <m:r>
                                      <a:rPr lang="en-US" sz="1400">
                                        <a:latin typeface="Cambria Math" panose="02040503050406030204" pitchFamily="18" charset="0"/>
                                      </a:rPr>
                                      <m:t>𝑖</m:t>
                                    </m:r>
                                    <m:r>
                                      <a:rPr lang="en-US" sz="1400">
                                        <a:latin typeface="Cambria Math" panose="02040503050406030204" pitchFamily="18" charset="0"/>
                                      </a:rPr>
                                      <m:t>=1</m:t>
                                    </m:r>
                                  </m:sub>
                                  <m:sup>
                                    <m:r>
                                      <a:rPr lang="en-US" sz="1400">
                                        <a:latin typeface="Cambria Math" panose="02040503050406030204" pitchFamily="18" charset="0"/>
                                      </a:rPr>
                                      <m:t>𝑛</m:t>
                                    </m:r>
                                  </m:sup>
                                  <m:e>
                                    <m:sSup>
                                      <m:sSupPr>
                                        <m:ctrlPr>
                                          <a:rPr lang="en-GB" sz="1400" i="1">
                                            <a:latin typeface="Cambria Math" panose="02040503050406030204" pitchFamily="18" charset="0"/>
                                          </a:rPr>
                                        </m:ctrlPr>
                                      </m:sSupPr>
                                      <m:e>
                                        <m:func>
                                          <m:funcPr>
                                            <m:ctrlPr>
                                              <a:rPr lang="en-GB" sz="1400" i="1">
                                                <a:latin typeface="Cambria Math" panose="02040503050406030204" pitchFamily="18" charset="0"/>
                                              </a:rPr>
                                            </m:ctrlPr>
                                          </m:funcPr>
                                          <m:fName>
                                            <m:r>
                                              <a:rPr lang="en-US" sz="1400">
                                                <a:latin typeface="Cambria Math" panose="02040503050406030204" pitchFamily="18" charset="0"/>
                                              </a:rPr>
                                              <m:t>𝑙𝑛</m:t>
                                            </m:r>
                                          </m:fName>
                                          <m:e>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sSub>
                                                      <m:sSubPr>
                                                        <m:ctrlPr>
                                                          <a:rPr lang="en-GB" sz="1400" i="1">
                                                            <a:latin typeface="Cambria Math" panose="02040503050406030204" pitchFamily="18" charset="0"/>
                                                          </a:rPr>
                                                        </m:ctrlPr>
                                                      </m:sSubPr>
                                                      <m:e>
                                                        <m:r>
                                                          <a:rPr lang="en-US" sz="1400">
                                                            <a:latin typeface="Cambria Math" panose="02040503050406030204" pitchFamily="18" charset="0"/>
                                                          </a:rPr>
                                                          <m:t>𝑥</m:t>
                                                        </m:r>
                                                      </m:e>
                                                      <m:sub>
                                                        <m:r>
                                                          <a:rPr lang="en-US" sz="1400">
                                                            <a:latin typeface="Cambria Math" panose="02040503050406030204" pitchFamily="18" charset="0"/>
                                                          </a:rPr>
                                                          <m:t>𝑖</m:t>
                                                        </m:r>
                                                      </m:sub>
                                                    </m:sSub>
                                                  </m:num>
                                                  <m:den>
                                                    <m:sSub>
                                                      <m:sSubPr>
                                                        <m:ctrlPr>
                                                          <a:rPr lang="en-GB" sz="1400" i="1">
                                                            <a:latin typeface="Cambria Math" panose="02040503050406030204" pitchFamily="18" charset="0"/>
                                                          </a:rPr>
                                                        </m:ctrlPr>
                                                      </m:sSubPr>
                                                      <m:e>
                                                        <m:acc>
                                                          <m:accPr>
                                                            <m:chr m:val="̅"/>
                                                            <m:ctrlPr>
                                                              <a:rPr lang="en-GB" sz="1400" i="1">
                                                                <a:latin typeface="Cambria Math" panose="02040503050406030204" pitchFamily="18" charset="0"/>
                                                              </a:rPr>
                                                            </m:ctrlPr>
                                                          </m:accPr>
                                                          <m:e>
                                                            <m:r>
                                                              <a:rPr lang="en-US" sz="1400">
                                                                <a:latin typeface="Cambria Math" panose="02040503050406030204" pitchFamily="18" charset="0"/>
                                                              </a:rPr>
                                                              <m:t>𝑥</m:t>
                                                            </m:r>
                                                          </m:e>
                                                        </m:acc>
                                                      </m:e>
                                                      <m:sub>
                                                        <m:r>
                                                          <a:rPr lang="en-US" sz="1400">
                                                            <a:latin typeface="Cambria Math" panose="02040503050406030204" pitchFamily="18" charset="0"/>
                                                          </a:rPr>
                                                          <m:t>𝑔</m:t>
                                                        </m:r>
                                                      </m:sub>
                                                    </m:sSub>
                                                  </m:den>
                                                </m:f>
                                              </m:e>
                                            </m:d>
                                          </m:e>
                                        </m:func>
                                      </m:e>
                                      <m:sup>
                                        <m:r>
                                          <a:rPr lang="en-US" sz="1400">
                                            <a:latin typeface="Cambria Math" panose="02040503050406030204" pitchFamily="18" charset="0"/>
                                          </a:rPr>
                                          <m:t>2</m:t>
                                        </m:r>
                                      </m:sup>
                                    </m:sSup>
                                  </m:e>
                                </m:nary>
                              </m:e>
                            </m:rad>
                          </m:e>
                        </m:d>
                      </m:e>
                    </m:func>
                  </m:oMath>
                </a14:m>
                <a:r>
                  <a:rPr lang="en-US" sz="1400" dirty="0"/>
                  <a:t> </a:t>
                </a:r>
                <a:endParaRPr lang="en-GB" sz="1400" dirty="0">
                  <a:latin typeface="Times New Roman" panose="02020603050405020304" pitchFamily="18" charset="0"/>
                  <a:ea typeface="SimSun" panose="02010600030101010101" pitchFamily="2" charset="-122"/>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8639988" y="1660327"/>
                <a:ext cx="3144643" cy="789127"/>
              </a:xfrm>
              <a:prstGeom prst="rect">
                <a:avLst/>
              </a:prstGeom>
              <a:blipFill>
                <a:blip r:embed="rId4"/>
                <a:stretch>
                  <a:fillRect/>
                </a:stretch>
              </a:blipFill>
            </p:spPr>
            <p:txBody>
              <a:bodyPr/>
              <a:lstStyle/>
              <a:p>
                <a:r>
                  <a:rPr lang="en-GB">
                    <a:noFill/>
                  </a:rPr>
                  <a:t> </a:t>
                </a:r>
              </a:p>
            </p:txBody>
          </p:sp>
        </mc:Fallback>
      </mc:AlternateContent>
      <p:sp>
        <p:nvSpPr>
          <p:cNvPr id="10" name="Rectangle 9"/>
          <p:cNvSpPr/>
          <p:nvPr/>
        </p:nvSpPr>
        <p:spPr>
          <a:xfrm>
            <a:off x="6384032" y="4005065"/>
            <a:ext cx="1235798" cy="22433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439816" y="5445224"/>
            <a:ext cx="331236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384032" y="1112830"/>
            <a:ext cx="1152128" cy="188412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664797" y="1267200"/>
            <a:ext cx="1258561" cy="442674"/>
          </a:xfrm>
          <a:prstGeom prst="roundRect">
            <a:avLst/>
          </a:prstGeom>
          <a:solidFill>
            <a:schemeClr val="bg1"/>
          </a:solidFill>
          <a:ln>
            <a:noFill/>
          </a:ln>
        </p:spPr>
        <p:txBody>
          <a:bodyPr wrap="square">
            <a:spAutoFit/>
          </a:bodyPr>
          <a:lstStyle/>
          <a:p>
            <a:pPr>
              <a:spcAft>
                <a:spcPts val="600"/>
              </a:spcAft>
            </a:pPr>
            <a:r>
              <a:rPr lang="en-GB" sz="2000" b="1" dirty="0">
                <a:solidFill>
                  <a:schemeClr val="accent3"/>
                </a:solidFill>
                <a:latin typeface="Arial" panose="020B0604020202020204" pitchFamily="34" charset="0"/>
                <a:cs typeface="Arial" panose="020B0604020202020204" pitchFamily="34" charset="0"/>
              </a:rPr>
              <a:t>Step </a:t>
            </a:r>
            <a:r>
              <a:rPr lang="en-GB" sz="2000" b="1" dirty="0" smtClean="0">
                <a:solidFill>
                  <a:schemeClr val="accent3"/>
                </a:solidFill>
                <a:latin typeface="Arial" panose="020B0604020202020204" pitchFamily="34" charset="0"/>
                <a:cs typeface="Arial" panose="020B0604020202020204" pitchFamily="34" charset="0"/>
              </a:rPr>
              <a:t>2b</a:t>
            </a:r>
            <a:endParaRPr lang="en-GB" sz="2000" b="1" dirty="0">
              <a:solidFill>
                <a:schemeClr val="accent3"/>
              </a:solidFill>
              <a:latin typeface="Arial" panose="020B0604020202020204" pitchFamily="34" charset="0"/>
              <a:cs typeface="Arial" panose="020B0604020202020204" pitchFamily="34" charset="0"/>
            </a:endParaRPr>
          </a:p>
        </p:txBody>
      </p:sp>
      <p:sp>
        <p:nvSpPr>
          <p:cNvPr id="15" name="Rounded Rectangle 14"/>
          <p:cNvSpPr/>
          <p:nvPr/>
        </p:nvSpPr>
        <p:spPr>
          <a:xfrm>
            <a:off x="664797" y="1267200"/>
            <a:ext cx="1258561" cy="442674"/>
          </a:xfrm>
          <a:prstGeom prst="roundRect">
            <a:avLst/>
          </a:prstGeom>
          <a:solidFill>
            <a:schemeClr val="bg1"/>
          </a:solidFill>
          <a:ln>
            <a:noFill/>
          </a:ln>
        </p:spPr>
        <p:txBody>
          <a:bodyPr wrap="square">
            <a:spAutoFit/>
          </a:bodyPr>
          <a:lstStyle/>
          <a:p>
            <a:pPr>
              <a:spcAft>
                <a:spcPts val="600"/>
              </a:spcAft>
            </a:pPr>
            <a:r>
              <a:rPr lang="en-GB" sz="2000" b="1" dirty="0">
                <a:solidFill>
                  <a:schemeClr val="accent3"/>
                </a:solidFill>
                <a:latin typeface="Arial" panose="020B0604020202020204" pitchFamily="34" charset="0"/>
                <a:cs typeface="Arial" panose="020B0604020202020204" pitchFamily="34" charset="0"/>
              </a:rPr>
              <a:t>Step </a:t>
            </a:r>
            <a:r>
              <a:rPr lang="en-GB" sz="2000" b="1" dirty="0" smtClean="0">
                <a:solidFill>
                  <a:schemeClr val="accent3"/>
                </a:solidFill>
                <a:latin typeface="Arial" panose="020B0604020202020204" pitchFamily="34" charset="0"/>
                <a:cs typeface="Arial" panose="020B0604020202020204" pitchFamily="34" charset="0"/>
              </a:rPr>
              <a:t>3</a:t>
            </a:r>
            <a:endParaRPr lang="en-GB" sz="200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7950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10" grpId="0" animBg="1"/>
      <p:bldP spid="11" grpId="0" animBg="1"/>
      <p:bldP spid="12"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Framework development: Compound uncertainty aggregation </a:t>
            </a:r>
            <a:endParaRPr lang="en-GB" dirty="0"/>
          </a:p>
        </p:txBody>
      </p:sp>
      <p:pic>
        <p:nvPicPr>
          <p:cNvPr id="16" name="Picture 15"/>
          <p:cNvPicPr>
            <a:picLocks noChangeAspect="1"/>
          </p:cNvPicPr>
          <p:nvPr/>
        </p:nvPicPr>
        <p:blipFill>
          <a:blip r:embed="rId3"/>
          <a:stretch>
            <a:fillRect/>
          </a:stretch>
        </p:blipFill>
        <p:spPr>
          <a:xfrm>
            <a:off x="5821352" y="4125494"/>
            <a:ext cx="5171192" cy="1886317"/>
          </a:xfrm>
          <a:prstGeom prst="rect">
            <a:avLst/>
          </a:prstGeom>
        </p:spPr>
      </p:pic>
      <p:pic>
        <p:nvPicPr>
          <p:cNvPr id="21" name="Picture 20"/>
          <p:cNvPicPr>
            <a:picLocks noChangeAspect="1"/>
          </p:cNvPicPr>
          <p:nvPr/>
        </p:nvPicPr>
        <p:blipFill>
          <a:blip r:embed="rId4"/>
          <a:stretch>
            <a:fillRect/>
          </a:stretch>
        </p:blipFill>
        <p:spPr>
          <a:xfrm>
            <a:off x="6096000" y="1275336"/>
            <a:ext cx="4461946" cy="2850158"/>
          </a:xfrm>
          <a:prstGeom prst="rect">
            <a:avLst/>
          </a:prstGeom>
        </p:spPr>
      </p:pic>
      <p:grpSp>
        <p:nvGrpSpPr>
          <p:cNvPr id="3" name="Group 2"/>
          <p:cNvGrpSpPr/>
          <p:nvPr/>
        </p:nvGrpSpPr>
        <p:grpSpPr>
          <a:xfrm>
            <a:off x="857522" y="1916832"/>
            <a:ext cx="2312538" cy="587183"/>
            <a:chOff x="306530" y="1828595"/>
            <a:chExt cx="2312538" cy="587183"/>
          </a:xfrm>
        </p:grpSpPr>
        <mc:AlternateContent xmlns:mc="http://schemas.openxmlformats.org/markup-compatibility/2006" xmlns:a14="http://schemas.microsoft.com/office/drawing/2010/main">
          <mc:Choice Requires="a14">
            <p:sp>
              <p:nvSpPr>
                <p:cNvPr id="18" name="Rounded Rectangle 17"/>
                <p:cNvSpPr/>
                <p:nvPr/>
              </p:nvSpPr>
              <p:spPr>
                <a:xfrm>
                  <a:off x="667102" y="1828595"/>
                  <a:ext cx="1951966" cy="587183"/>
                </a:xfrm>
                <a:prstGeom prst="roundRect">
                  <a:avLst/>
                </a:prstGeom>
                <a:solidFill>
                  <a:schemeClr val="accent3">
                    <a:lumMod val="20000"/>
                    <a:lumOff val="80000"/>
                    <a:alpha val="50000"/>
                  </a:schemeClr>
                </a:solidFill>
              </p:spPr>
              <p:txBody>
                <a:bodyPr wrap="none">
                  <a:spAutoFit/>
                </a:bodyPr>
                <a:lstStyle/>
                <a:p>
                  <a:pPr>
                    <a:spcBef>
                      <a:spcPts val="300"/>
                    </a:spcBef>
                  </a:pPr>
                  <a14:m>
                    <m:oMath xmlns:m="http://schemas.openxmlformats.org/officeDocument/2006/math">
                      <m:sSub>
                        <m:sSubPr>
                          <m:ctrlPr>
                            <a:rPr lang="en-GB" sz="1400" i="1">
                              <a:latin typeface="Cambria Math" panose="02040503050406030204" pitchFamily="18" charset="0"/>
                            </a:rPr>
                          </m:ctrlPr>
                        </m:sSubPr>
                        <m:e>
                          <m:r>
                            <a:rPr lang="en-US" sz="1400">
                              <a:latin typeface="Cambria Math" panose="02040503050406030204" pitchFamily="18" charset="0"/>
                            </a:rPr>
                            <m:t>𝐶𝑉</m:t>
                          </m:r>
                        </m:e>
                        <m:sub>
                          <m:r>
                            <a:rPr lang="en-US" sz="1400">
                              <a:latin typeface="Cambria Math" panose="02040503050406030204" pitchFamily="18" charset="0"/>
                            </a:rPr>
                            <m:t>𝑆𝑦𝑚</m:t>
                          </m:r>
                        </m:sub>
                      </m:sSub>
                      <m:r>
                        <a:rPr lang="en-US" sz="1400">
                          <a:latin typeface="Cambria Math" panose="02040503050406030204" pitchFamily="18" charset="0"/>
                        </a:rPr>
                        <m:t>=</m:t>
                      </m:r>
                      <m:rad>
                        <m:radPr>
                          <m:degHide m:val="on"/>
                          <m:ctrlPr>
                            <a:rPr lang="en-GB" sz="1400" i="1">
                              <a:latin typeface="Cambria Math" panose="02040503050406030204" pitchFamily="18" charset="0"/>
                            </a:rPr>
                          </m:ctrlPr>
                        </m:radPr>
                        <m:deg/>
                        <m:e>
                          <m:nary>
                            <m:naryPr>
                              <m:chr m:val="∑"/>
                              <m:limLoc m:val="undOvr"/>
                              <m:ctrlPr>
                                <a:rPr lang="en-GB" sz="1400" i="1">
                                  <a:latin typeface="Cambria Math" panose="02040503050406030204" pitchFamily="18" charset="0"/>
                                </a:rPr>
                              </m:ctrlPr>
                            </m:naryPr>
                            <m:sub>
                              <m:r>
                                <a:rPr lang="en-US" sz="1400">
                                  <a:latin typeface="Cambria Math" panose="02040503050406030204" pitchFamily="18" charset="0"/>
                                </a:rPr>
                                <m:t>𝑖</m:t>
                              </m:r>
                              <m:r>
                                <a:rPr lang="en-US" sz="1400">
                                  <a:latin typeface="Cambria Math" panose="02040503050406030204" pitchFamily="18" charset="0"/>
                                </a:rPr>
                                <m:t>=1</m:t>
                              </m:r>
                            </m:sub>
                            <m:sup>
                              <m:r>
                                <a:rPr lang="en-US" sz="1400">
                                  <a:latin typeface="Cambria Math" panose="02040503050406030204" pitchFamily="18" charset="0"/>
                                </a:rPr>
                                <m:t>𝑛</m:t>
                              </m:r>
                            </m:sup>
                            <m:e>
                              <m:r>
                                <a:rPr lang="en-US" sz="1400">
                                  <a:latin typeface="Cambria Math" panose="02040503050406030204" pitchFamily="18" charset="0"/>
                                </a:rPr>
                                <m:t>(</m:t>
                              </m:r>
                              <m:r>
                                <a:rPr lang="en-US" sz="1400">
                                  <a:latin typeface="Cambria Math" panose="02040503050406030204" pitchFamily="18" charset="0"/>
                                </a:rPr>
                                <m:t>𝐶</m:t>
                              </m:r>
                              <m:sSubSup>
                                <m:sSubSupPr>
                                  <m:ctrlPr>
                                    <a:rPr lang="en-GB" sz="1400" i="1">
                                      <a:latin typeface="Cambria Math" panose="02040503050406030204" pitchFamily="18" charset="0"/>
                                    </a:rPr>
                                  </m:ctrlPr>
                                </m:sSubSupPr>
                                <m:e>
                                  <m:r>
                                    <a:rPr lang="en-US" sz="1400">
                                      <a:latin typeface="Cambria Math" panose="02040503050406030204" pitchFamily="18" charset="0"/>
                                    </a:rPr>
                                    <m:t>𝑉</m:t>
                                  </m:r>
                                </m:e>
                                <m:sub>
                                  <m:r>
                                    <a:rPr lang="en-US" sz="1400">
                                      <a:latin typeface="Cambria Math" panose="02040503050406030204" pitchFamily="18" charset="0"/>
                                    </a:rPr>
                                    <m:t>𝑖</m:t>
                                  </m:r>
                                </m:sub>
                                <m:sup>
                                  <m:r>
                                    <a:rPr lang="en-US" sz="1400">
                                      <a:latin typeface="Cambria Math" panose="02040503050406030204" pitchFamily="18" charset="0"/>
                                    </a:rPr>
                                    <m:t>2</m:t>
                                  </m:r>
                                </m:sup>
                              </m:sSubSup>
                              <m:r>
                                <a:rPr lang="en-US" sz="1400">
                                  <a:latin typeface="Cambria Math" panose="02040503050406030204" pitchFamily="18" charset="0"/>
                                </a:rPr>
                                <m:t>)</m:t>
                              </m:r>
                            </m:e>
                          </m:nary>
                        </m:e>
                      </m:rad>
                    </m:oMath>
                  </a14:m>
                  <a:r>
                    <a:rPr lang="en-US" sz="1400" dirty="0">
                      <a:latin typeface="Cambria Math" panose="02040503050406030204" pitchFamily="18" charset="0"/>
                    </a:rPr>
                    <a:t> </a:t>
                  </a:r>
                  <a:endParaRPr lang="en-GB" sz="1400" dirty="0">
                    <a:latin typeface="Cambria Math" panose="02040503050406030204" pitchFamily="18" charset="0"/>
                  </a:endParaRPr>
                </a:p>
              </p:txBody>
            </p:sp>
          </mc:Choice>
          <mc:Fallback xmlns="">
            <p:sp>
              <p:nvSpPr>
                <p:cNvPr id="18" name="Rounded Rectangle 17"/>
                <p:cNvSpPr>
                  <a:spLocks noRot="1" noChangeAspect="1" noMove="1" noResize="1" noEditPoints="1" noAdjustHandles="1" noChangeArrowheads="1" noChangeShapeType="1" noTextEdit="1"/>
                </p:cNvSpPr>
                <p:nvPr/>
              </p:nvSpPr>
              <p:spPr>
                <a:xfrm>
                  <a:off x="667102" y="1828595"/>
                  <a:ext cx="1951966" cy="587183"/>
                </a:xfrm>
                <a:prstGeom prst="roundRect">
                  <a:avLst/>
                </a:prstGeom>
                <a:blipFill>
                  <a:blip r:embed="rId5"/>
                  <a:stretch>
                    <a:fillRect t="-25773" b="-62887"/>
                  </a:stretch>
                </a:blipFill>
              </p:spPr>
              <p:txBody>
                <a:bodyPr/>
                <a:lstStyle/>
                <a:p>
                  <a:r>
                    <a:rPr lang="en-GB">
                      <a:noFill/>
                    </a:rPr>
                    <a:t> </a:t>
                  </a:r>
                </a:p>
              </p:txBody>
            </p:sp>
          </mc:Fallback>
        </mc:AlternateContent>
        <p:sp>
          <p:nvSpPr>
            <p:cNvPr id="23" name="Rectangle: Rounded Corners 5">
              <a:extLst>
                <a:ext uri="{FF2B5EF4-FFF2-40B4-BE49-F238E27FC236}">
                  <a16:creationId xmlns:a16="http://schemas.microsoft.com/office/drawing/2014/main" id="{1B469468-A3E7-47C3-87DF-C2998848B4C1}"/>
                </a:ext>
              </a:extLst>
            </p:cNvPr>
            <p:cNvSpPr/>
            <p:nvPr/>
          </p:nvSpPr>
          <p:spPr>
            <a:xfrm>
              <a:off x="306530" y="1954023"/>
              <a:ext cx="316862" cy="336326"/>
            </a:xfrm>
            <a:prstGeom prst="roundRect">
              <a:avLst/>
            </a:prstGeom>
            <a:solidFill>
              <a:schemeClr val="bg1">
                <a:lumMod val="95000"/>
              </a:schemeClr>
            </a:solidFill>
            <a:ln>
              <a:solidFill>
                <a:schemeClr val="bg1">
                  <a:lumMod val="85000"/>
                </a:schemeClr>
              </a:solidFill>
            </a:ln>
            <a:effectLst/>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0000" tIns="91542" rIns="91542" bIns="91542" numCol="1" spcCol="1270" anchor="ctr" anchorCtr="0">
              <a:noAutofit/>
            </a:bodyPr>
            <a:lstStyle/>
            <a:p>
              <a:pPr algn="ctr" defTabSz="666750">
                <a:lnSpc>
                  <a:spcPct val="90000"/>
                </a:lnSpc>
                <a:spcBef>
                  <a:spcPct val="0"/>
                </a:spcBef>
                <a:spcAft>
                  <a:spcPct val="35000"/>
                </a:spcAft>
              </a:pPr>
              <a:r>
                <a:rPr lang="en-US" sz="1600" dirty="0">
                  <a:solidFill>
                    <a:schemeClr val="tx1"/>
                  </a:solidFill>
                  <a:latin typeface="Arial" panose="020B0604020202020204" pitchFamily="34" charset="0"/>
                  <a:cs typeface="Arial" panose="020B0604020202020204" pitchFamily="34" charset="0"/>
                </a:rPr>
                <a:t>1</a:t>
              </a:r>
              <a:endParaRPr lang="en-US" sz="1600" dirty="0" smtClean="0">
                <a:solidFill>
                  <a:schemeClr val="tx1"/>
                </a:solidFill>
                <a:latin typeface="Arial" panose="020B0604020202020204" pitchFamily="34" charset="0"/>
                <a:cs typeface="Arial" panose="020B0604020202020204" pitchFamily="34" charset="0"/>
              </a:endParaRPr>
            </a:p>
          </p:txBody>
        </p:sp>
      </p:grpSp>
      <p:grpSp>
        <p:nvGrpSpPr>
          <p:cNvPr id="4" name="Group 3"/>
          <p:cNvGrpSpPr/>
          <p:nvPr/>
        </p:nvGrpSpPr>
        <p:grpSpPr>
          <a:xfrm>
            <a:off x="857522" y="2642022"/>
            <a:ext cx="2849691" cy="587183"/>
            <a:chOff x="306530" y="2553785"/>
            <a:chExt cx="2849691" cy="587183"/>
          </a:xfrm>
        </p:grpSpPr>
        <mc:AlternateContent xmlns:mc="http://schemas.openxmlformats.org/markup-compatibility/2006" xmlns:a14="http://schemas.microsoft.com/office/drawing/2010/main">
          <mc:Choice Requires="a14">
            <p:sp>
              <p:nvSpPr>
                <p:cNvPr id="19" name="Rounded Rectangle 18"/>
                <p:cNvSpPr/>
                <p:nvPr/>
              </p:nvSpPr>
              <p:spPr>
                <a:xfrm>
                  <a:off x="667102" y="2553785"/>
                  <a:ext cx="2489119" cy="587183"/>
                </a:xfrm>
                <a:prstGeom prst="roundRect">
                  <a:avLst/>
                </a:prstGeom>
                <a:solidFill>
                  <a:schemeClr val="accent3">
                    <a:lumMod val="20000"/>
                    <a:lumOff val="80000"/>
                    <a:alpha val="50000"/>
                  </a:schemeClr>
                </a:solidFill>
              </p:spPr>
              <p:txBody>
                <a:bodyPr wrap="none">
                  <a:spAutoFit/>
                </a:bodyPr>
                <a:lstStyle/>
                <a:p>
                  <a:pPr>
                    <a:spcBef>
                      <a:spcPts val="300"/>
                    </a:spcBef>
                  </a:pPr>
                  <a14:m>
                    <m:oMath xmlns:m="http://schemas.openxmlformats.org/officeDocument/2006/math">
                      <m:sSub>
                        <m:sSubPr>
                          <m:ctrlPr>
                            <a:rPr lang="en-GB" sz="1400" i="1">
                              <a:latin typeface="Cambria Math" panose="02040503050406030204" pitchFamily="18" charset="0"/>
                            </a:rPr>
                          </m:ctrlPr>
                        </m:sSubPr>
                        <m:e>
                          <m:r>
                            <a:rPr lang="en-US" sz="1400">
                              <a:latin typeface="Cambria Math" panose="02040503050406030204" pitchFamily="18" charset="0"/>
                            </a:rPr>
                            <m:t>𝐶𝑉</m:t>
                          </m:r>
                        </m:e>
                        <m:sub>
                          <m:r>
                            <a:rPr lang="en-US" sz="1400">
                              <a:latin typeface="Cambria Math" panose="02040503050406030204" pitchFamily="18" charset="0"/>
                            </a:rPr>
                            <m:t>𝐿𝑛</m:t>
                          </m:r>
                        </m:sub>
                      </m:sSub>
                      <m:r>
                        <a:rPr lang="en-US" sz="1400">
                          <a:latin typeface="Cambria Math" panose="02040503050406030204" pitchFamily="18" charset="0"/>
                        </a:rPr>
                        <m:t>=</m:t>
                      </m:r>
                      <m:rad>
                        <m:radPr>
                          <m:degHide m:val="on"/>
                          <m:ctrlPr>
                            <a:rPr lang="en-GB" sz="1400" i="1">
                              <a:latin typeface="Cambria Math" panose="02040503050406030204" pitchFamily="18" charset="0"/>
                            </a:rPr>
                          </m:ctrlPr>
                        </m:radPr>
                        <m:deg/>
                        <m:e>
                          <m:nary>
                            <m:naryPr>
                              <m:chr m:val="∏"/>
                              <m:limLoc m:val="undOvr"/>
                              <m:ctrlPr>
                                <a:rPr lang="en-GB" sz="1400" i="1">
                                  <a:latin typeface="Cambria Math" panose="02040503050406030204" pitchFamily="18" charset="0"/>
                                </a:rPr>
                              </m:ctrlPr>
                            </m:naryPr>
                            <m:sub>
                              <m:r>
                                <a:rPr lang="en-US" sz="1400">
                                  <a:latin typeface="Cambria Math" panose="02040503050406030204" pitchFamily="18" charset="0"/>
                                </a:rPr>
                                <m:t>𝑖</m:t>
                              </m:r>
                              <m:r>
                                <a:rPr lang="en-US" sz="1400">
                                  <a:latin typeface="Cambria Math" panose="02040503050406030204" pitchFamily="18" charset="0"/>
                                </a:rPr>
                                <m:t>=1</m:t>
                              </m:r>
                            </m:sub>
                            <m:sup>
                              <m:r>
                                <a:rPr lang="en-US" sz="1400">
                                  <a:latin typeface="Cambria Math" panose="02040503050406030204" pitchFamily="18" charset="0"/>
                                </a:rPr>
                                <m:t>𝑛</m:t>
                              </m:r>
                            </m:sup>
                            <m:e>
                              <m:d>
                                <m:dPr>
                                  <m:ctrlPr>
                                    <a:rPr lang="en-GB" sz="1400" i="1">
                                      <a:latin typeface="Cambria Math" panose="02040503050406030204" pitchFamily="18" charset="0"/>
                                    </a:rPr>
                                  </m:ctrlPr>
                                </m:dPr>
                                <m:e>
                                  <m:r>
                                    <a:rPr lang="en-US" sz="1400">
                                      <a:latin typeface="Cambria Math" panose="02040503050406030204" pitchFamily="18" charset="0"/>
                                    </a:rPr>
                                    <m:t>𝐶</m:t>
                                  </m:r>
                                  <m:sSubSup>
                                    <m:sSubSupPr>
                                      <m:ctrlPr>
                                        <a:rPr lang="en-GB" sz="1400" i="1">
                                          <a:latin typeface="Cambria Math" panose="02040503050406030204" pitchFamily="18" charset="0"/>
                                        </a:rPr>
                                      </m:ctrlPr>
                                    </m:sSubSupPr>
                                    <m:e>
                                      <m:r>
                                        <a:rPr lang="en-US" sz="1400">
                                          <a:latin typeface="Cambria Math" panose="02040503050406030204" pitchFamily="18" charset="0"/>
                                        </a:rPr>
                                        <m:t>𝑉</m:t>
                                      </m:r>
                                    </m:e>
                                    <m:sub>
                                      <m:r>
                                        <a:rPr lang="en-US" sz="1400">
                                          <a:latin typeface="Cambria Math" panose="02040503050406030204" pitchFamily="18" charset="0"/>
                                        </a:rPr>
                                        <m:t>𝑖</m:t>
                                      </m:r>
                                    </m:sub>
                                    <m:sup>
                                      <m:r>
                                        <a:rPr lang="en-US" sz="1400">
                                          <a:latin typeface="Cambria Math" panose="02040503050406030204" pitchFamily="18" charset="0"/>
                                        </a:rPr>
                                        <m:t>2</m:t>
                                      </m:r>
                                    </m:sup>
                                  </m:sSubSup>
                                  <m:r>
                                    <a:rPr lang="en-US" sz="1400">
                                      <a:latin typeface="Cambria Math" panose="02040503050406030204" pitchFamily="18" charset="0"/>
                                    </a:rPr>
                                    <m:t>+1</m:t>
                                  </m:r>
                                </m:e>
                              </m:d>
                            </m:e>
                          </m:nary>
                          <m:r>
                            <a:rPr lang="en-US" sz="1400">
                              <a:latin typeface="Cambria Math" panose="02040503050406030204" pitchFamily="18" charset="0"/>
                            </a:rPr>
                            <m:t>−1</m:t>
                          </m:r>
                        </m:e>
                      </m:rad>
                    </m:oMath>
                  </a14:m>
                  <a:r>
                    <a:rPr lang="en-US" sz="1400" dirty="0">
                      <a:latin typeface="Cambria Math" panose="02040503050406030204" pitchFamily="18" charset="0"/>
                    </a:rPr>
                    <a:t> </a:t>
                  </a:r>
                  <a:endParaRPr lang="en-GB" sz="1400" dirty="0">
                    <a:latin typeface="Cambria Math" panose="02040503050406030204" pitchFamily="18" charset="0"/>
                  </a:endParaRPr>
                </a:p>
              </p:txBody>
            </p:sp>
          </mc:Choice>
          <mc:Fallback xmlns="">
            <p:sp>
              <p:nvSpPr>
                <p:cNvPr id="19" name="Rounded Rectangle 18"/>
                <p:cNvSpPr>
                  <a:spLocks noRot="1" noChangeAspect="1" noMove="1" noResize="1" noEditPoints="1" noAdjustHandles="1" noChangeArrowheads="1" noChangeShapeType="1" noTextEdit="1"/>
                </p:cNvSpPr>
                <p:nvPr/>
              </p:nvSpPr>
              <p:spPr>
                <a:xfrm>
                  <a:off x="667102" y="2553785"/>
                  <a:ext cx="2489119" cy="587183"/>
                </a:xfrm>
                <a:prstGeom prst="roundRect">
                  <a:avLst/>
                </a:prstGeom>
                <a:blipFill>
                  <a:blip r:embed="rId6"/>
                  <a:stretch>
                    <a:fillRect t="-25773" b="-62887"/>
                  </a:stretch>
                </a:blipFill>
              </p:spPr>
              <p:txBody>
                <a:bodyPr/>
                <a:lstStyle/>
                <a:p>
                  <a:r>
                    <a:rPr lang="en-GB">
                      <a:noFill/>
                    </a:rPr>
                    <a:t> </a:t>
                  </a:r>
                </a:p>
              </p:txBody>
            </p:sp>
          </mc:Fallback>
        </mc:AlternateContent>
        <p:sp>
          <p:nvSpPr>
            <p:cNvPr id="24" name="Rectangle: Rounded Corners 5">
              <a:extLst>
                <a:ext uri="{FF2B5EF4-FFF2-40B4-BE49-F238E27FC236}">
                  <a16:creationId xmlns:a16="http://schemas.microsoft.com/office/drawing/2014/main" id="{1B469468-A3E7-47C3-87DF-C2998848B4C1}"/>
                </a:ext>
              </a:extLst>
            </p:cNvPr>
            <p:cNvSpPr/>
            <p:nvPr/>
          </p:nvSpPr>
          <p:spPr>
            <a:xfrm>
              <a:off x="306530" y="2679213"/>
              <a:ext cx="316862" cy="336326"/>
            </a:xfrm>
            <a:prstGeom prst="roundRect">
              <a:avLst/>
            </a:prstGeom>
            <a:solidFill>
              <a:schemeClr val="bg1">
                <a:lumMod val="95000"/>
              </a:schemeClr>
            </a:solidFill>
            <a:ln>
              <a:solidFill>
                <a:schemeClr val="bg1">
                  <a:lumMod val="85000"/>
                </a:schemeClr>
              </a:solidFill>
            </a:ln>
            <a:effectLst/>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0000" tIns="91542" rIns="91542" bIns="91542" numCol="1" spcCol="1270" anchor="ctr" anchorCtr="0">
              <a:noAutofit/>
            </a:bodyPr>
            <a:lstStyle/>
            <a:p>
              <a:pPr algn="ctr" defTabSz="666750">
                <a:lnSpc>
                  <a:spcPct val="90000"/>
                </a:lnSpc>
                <a:spcBef>
                  <a:spcPct val="0"/>
                </a:spcBef>
                <a:spcAft>
                  <a:spcPct val="35000"/>
                </a:spcAft>
              </a:pPr>
              <a:r>
                <a:rPr lang="en-US" sz="1600" dirty="0" smtClean="0">
                  <a:solidFill>
                    <a:schemeClr val="tx1"/>
                  </a:solidFill>
                  <a:latin typeface="Arial" panose="020B0604020202020204" pitchFamily="34" charset="0"/>
                  <a:cs typeface="Arial" panose="020B0604020202020204" pitchFamily="34" charset="0"/>
                </a:rPr>
                <a:t>2</a:t>
              </a:r>
            </a:p>
          </p:txBody>
        </p:sp>
      </p:grpSp>
      <p:grpSp>
        <p:nvGrpSpPr>
          <p:cNvPr id="5" name="Group 4"/>
          <p:cNvGrpSpPr/>
          <p:nvPr/>
        </p:nvGrpSpPr>
        <p:grpSpPr>
          <a:xfrm>
            <a:off x="857522" y="3362102"/>
            <a:ext cx="2837011" cy="587183"/>
            <a:chOff x="306530" y="3273865"/>
            <a:chExt cx="2837011" cy="587183"/>
          </a:xfrm>
        </p:grpSpPr>
        <mc:AlternateContent xmlns:mc="http://schemas.openxmlformats.org/markup-compatibility/2006" xmlns:a14="http://schemas.microsoft.com/office/drawing/2010/main">
          <mc:Choice Requires="a14">
            <p:sp>
              <p:nvSpPr>
                <p:cNvPr id="20" name="Rounded Rectangle 19"/>
                <p:cNvSpPr/>
                <p:nvPr/>
              </p:nvSpPr>
              <p:spPr>
                <a:xfrm>
                  <a:off x="667102" y="3273865"/>
                  <a:ext cx="2476439" cy="587183"/>
                </a:xfrm>
                <a:prstGeom prst="roundRect">
                  <a:avLst/>
                </a:prstGeom>
                <a:solidFill>
                  <a:schemeClr val="accent3">
                    <a:lumMod val="20000"/>
                    <a:lumOff val="80000"/>
                    <a:alpha val="50000"/>
                  </a:schemeClr>
                </a:solidFill>
              </p:spPr>
              <p:txBody>
                <a:bodyPr wrap="none">
                  <a:spAutoFit/>
                </a:bodyPr>
                <a:lstStyle/>
                <a:p>
                  <a:pPr>
                    <a:spcBef>
                      <a:spcPts val="300"/>
                    </a:spcBef>
                  </a:pPr>
                  <a14:m>
                    <m:oMath xmlns:m="http://schemas.openxmlformats.org/officeDocument/2006/math">
                      <m:sSub>
                        <m:sSubPr>
                          <m:ctrlPr>
                            <a:rPr lang="en-GB" sz="1400" i="1">
                              <a:latin typeface="Cambria Math" panose="02040503050406030204" pitchFamily="18" charset="0"/>
                            </a:rPr>
                          </m:ctrlPr>
                        </m:sSubPr>
                        <m:e>
                          <m:r>
                            <a:rPr lang="en-US" sz="1400">
                              <a:latin typeface="Cambria Math" panose="02040503050406030204" pitchFamily="18" charset="0"/>
                            </a:rPr>
                            <m:t>𝜇</m:t>
                          </m:r>
                        </m:e>
                        <m:sub>
                          <m:r>
                            <a:rPr lang="en-US" sz="1400">
                              <a:latin typeface="Cambria Math" panose="02040503050406030204" pitchFamily="18" charset="0"/>
                            </a:rPr>
                            <m:t>𝑇</m:t>
                          </m:r>
                        </m:sub>
                      </m:sSub>
                      <m:sSub>
                        <m:sSubPr>
                          <m:ctrlPr>
                            <a:rPr lang="en-GB" sz="1400" i="1">
                              <a:latin typeface="Cambria Math" panose="02040503050406030204" pitchFamily="18" charset="0"/>
                            </a:rPr>
                          </m:ctrlPr>
                        </m:sSubPr>
                        <m:e>
                          <m:r>
                            <a:rPr lang="en-US" sz="1400">
                              <a:latin typeface="Cambria Math" panose="02040503050406030204" pitchFamily="18" charset="0"/>
                            </a:rPr>
                            <m:t>𝐶𝑉</m:t>
                          </m:r>
                        </m:e>
                        <m:sub>
                          <m:r>
                            <a:rPr lang="en-US" sz="1400">
                              <a:latin typeface="Cambria Math" panose="02040503050406030204" pitchFamily="18" charset="0"/>
                            </a:rPr>
                            <m:t>𝑇</m:t>
                          </m:r>
                        </m:sub>
                      </m:sSub>
                      <m:r>
                        <a:rPr lang="en-US" sz="1400">
                          <a:latin typeface="Cambria Math" panose="02040503050406030204" pitchFamily="18" charset="0"/>
                        </a:rPr>
                        <m:t>=</m:t>
                      </m:r>
                      <m:r>
                        <a:rPr lang="en-US" sz="1400">
                          <a:latin typeface="Cambria Math" panose="02040503050406030204" pitchFamily="18" charset="0"/>
                        </a:rPr>
                        <m:t>𝜇</m:t>
                      </m:r>
                      <m:rad>
                        <m:radPr>
                          <m:degHide m:val="on"/>
                          <m:ctrlPr>
                            <a:rPr lang="en-GB" sz="1400" i="1">
                              <a:latin typeface="Cambria Math" panose="02040503050406030204" pitchFamily="18" charset="0"/>
                            </a:rPr>
                          </m:ctrlPr>
                        </m:radPr>
                        <m:deg/>
                        <m:e>
                          <m:r>
                            <a:rPr lang="en-US" sz="1400">
                              <a:latin typeface="Cambria Math" panose="02040503050406030204" pitchFamily="18" charset="0"/>
                            </a:rPr>
                            <m:t>𝐶</m:t>
                          </m:r>
                          <m:sSubSup>
                            <m:sSubSupPr>
                              <m:ctrlPr>
                                <a:rPr lang="en-GB" sz="1400" i="1">
                                  <a:latin typeface="Cambria Math" panose="02040503050406030204" pitchFamily="18" charset="0"/>
                                </a:rPr>
                              </m:ctrlPr>
                            </m:sSubSupPr>
                            <m:e>
                              <m:r>
                                <a:rPr lang="en-US" sz="1400">
                                  <a:latin typeface="Cambria Math" panose="02040503050406030204" pitchFamily="18" charset="0"/>
                                </a:rPr>
                                <m:t>𝑉</m:t>
                              </m:r>
                            </m:e>
                            <m:sub>
                              <m:r>
                                <a:rPr lang="en-US" sz="1400">
                                  <a:latin typeface="Cambria Math" panose="02040503050406030204" pitchFamily="18" charset="0"/>
                                </a:rPr>
                                <m:t>𝑆𝑦𝑚</m:t>
                              </m:r>
                            </m:sub>
                            <m:sup>
                              <m:r>
                                <a:rPr lang="en-US" sz="1400">
                                  <a:latin typeface="Cambria Math" panose="02040503050406030204" pitchFamily="18" charset="0"/>
                                </a:rPr>
                                <m:t>2</m:t>
                              </m:r>
                            </m:sup>
                          </m:sSubSup>
                          <m:r>
                            <a:rPr lang="en-US" sz="1400">
                              <a:latin typeface="Cambria Math" panose="02040503050406030204" pitchFamily="18" charset="0"/>
                            </a:rPr>
                            <m:t>+</m:t>
                          </m:r>
                          <m:r>
                            <a:rPr lang="en-US" sz="1400">
                              <a:latin typeface="Cambria Math" panose="02040503050406030204" pitchFamily="18" charset="0"/>
                            </a:rPr>
                            <m:t>𝐶</m:t>
                          </m:r>
                          <m:sSubSup>
                            <m:sSubSupPr>
                              <m:ctrlPr>
                                <a:rPr lang="en-GB" sz="1400" i="1">
                                  <a:latin typeface="Cambria Math" panose="02040503050406030204" pitchFamily="18" charset="0"/>
                                </a:rPr>
                              </m:ctrlPr>
                            </m:sSubSupPr>
                            <m:e>
                              <m:r>
                                <a:rPr lang="en-US" sz="1400">
                                  <a:latin typeface="Cambria Math" panose="02040503050406030204" pitchFamily="18" charset="0"/>
                                </a:rPr>
                                <m:t>𝑉</m:t>
                              </m:r>
                            </m:e>
                            <m:sub>
                              <m:r>
                                <a:rPr lang="en-US" sz="1400">
                                  <a:latin typeface="Cambria Math" panose="02040503050406030204" pitchFamily="18" charset="0"/>
                                </a:rPr>
                                <m:t>𝐿𝑜𝑔𝑛</m:t>
                              </m:r>
                            </m:sub>
                            <m:sup>
                              <m:r>
                                <a:rPr lang="en-US" sz="1400">
                                  <a:latin typeface="Cambria Math" panose="02040503050406030204" pitchFamily="18" charset="0"/>
                                </a:rPr>
                                <m:t>2</m:t>
                              </m:r>
                            </m:sup>
                          </m:sSubSup>
                        </m:e>
                      </m:rad>
                    </m:oMath>
                  </a14:m>
                  <a:r>
                    <a:rPr lang="en-US" sz="1400" dirty="0">
                      <a:latin typeface="Cambria Math" panose="02040503050406030204" pitchFamily="18" charset="0"/>
                    </a:rPr>
                    <a:t> </a:t>
                  </a:r>
                  <a:endParaRPr lang="en-GB" sz="1400" dirty="0">
                    <a:latin typeface="Cambria Math" panose="02040503050406030204" pitchFamily="18" charset="0"/>
                  </a:endParaRPr>
                </a:p>
              </p:txBody>
            </p:sp>
          </mc:Choice>
          <mc:Fallback xmlns="">
            <p:sp>
              <p:nvSpPr>
                <p:cNvPr id="20" name="Rounded Rectangle 19"/>
                <p:cNvSpPr>
                  <a:spLocks noRot="1" noChangeAspect="1" noMove="1" noResize="1" noEditPoints="1" noAdjustHandles="1" noChangeArrowheads="1" noChangeShapeType="1" noTextEdit="1"/>
                </p:cNvSpPr>
                <p:nvPr/>
              </p:nvSpPr>
              <p:spPr>
                <a:xfrm>
                  <a:off x="667102" y="3273865"/>
                  <a:ext cx="2476439" cy="587183"/>
                </a:xfrm>
                <a:prstGeom prst="roundRect">
                  <a:avLst/>
                </a:prstGeom>
                <a:blipFill>
                  <a:blip r:embed="rId7"/>
                  <a:stretch>
                    <a:fillRect/>
                  </a:stretch>
                </a:blipFill>
              </p:spPr>
              <p:txBody>
                <a:bodyPr/>
                <a:lstStyle/>
                <a:p>
                  <a:r>
                    <a:rPr lang="en-GB">
                      <a:noFill/>
                    </a:rPr>
                    <a:t> </a:t>
                  </a:r>
                </a:p>
              </p:txBody>
            </p:sp>
          </mc:Fallback>
        </mc:AlternateContent>
        <p:sp>
          <p:nvSpPr>
            <p:cNvPr id="25" name="Rectangle: Rounded Corners 5">
              <a:extLst>
                <a:ext uri="{FF2B5EF4-FFF2-40B4-BE49-F238E27FC236}">
                  <a16:creationId xmlns:a16="http://schemas.microsoft.com/office/drawing/2014/main" id="{1B469468-A3E7-47C3-87DF-C2998848B4C1}"/>
                </a:ext>
              </a:extLst>
            </p:cNvPr>
            <p:cNvSpPr/>
            <p:nvPr/>
          </p:nvSpPr>
          <p:spPr>
            <a:xfrm>
              <a:off x="306530" y="3399293"/>
              <a:ext cx="316862" cy="336326"/>
            </a:xfrm>
            <a:prstGeom prst="roundRect">
              <a:avLst/>
            </a:prstGeom>
            <a:solidFill>
              <a:schemeClr val="bg1">
                <a:lumMod val="95000"/>
              </a:schemeClr>
            </a:solidFill>
            <a:ln>
              <a:solidFill>
                <a:schemeClr val="bg1">
                  <a:lumMod val="85000"/>
                </a:schemeClr>
              </a:solidFill>
            </a:ln>
            <a:effectLst/>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0000" tIns="91542" rIns="91542" bIns="91542" numCol="1" spcCol="1270" anchor="ctr" anchorCtr="0">
              <a:noAutofit/>
            </a:bodyPr>
            <a:lstStyle/>
            <a:p>
              <a:pPr algn="ctr" defTabSz="666750">
                <a:lnSpc>
                  <a:spcPct val="90000"/>
                </a:lnSpc>
                <a:spcBef>
                  <a:spcPct val="0"/>
                </a:spcBef>
                <a:spcAft>
                  <a:spcPct val="35000"/>
                </a:spcAft>
              </a:pPr>
              <a:r>
                <a:rPr lang="en-US" sz="1600" dirty="0" smtClean="0">
                  <a:solidFill>
                    <a:schemeClr val="tx1"/>
                  </a:solidFill>
                  <a:latin typeface="Arial" panose="020B0604020202020204" pitchFamily="34" charset="0"/>
                  <a:cs typeface="Arial" panose="020B0604020202020204" pitchFamily="34" charset="0"/>
                </a:rPr>
                <a:t>3</a:t>
              </a:r>
            </a:p>
          </p:txBody>
        </p:sp>
      </p:grpSp>
      <p:grpSp>
        <p:nvGrpSpPr>
          <p:cNvPr id="7" name="Group 6"/>
          <p:cNvGrpSpPr/>
          <p:nvPr/>
        </p:nvGrpSpPr>
        <p:grpSpPr>
          <a:xfrm>
            <a:off x="857522" y="4084192"/>
            <a:ext cx="4151501" cy="587183"/>
            <a:chOff x="306530" y="3995955"/>
            <a:chExt cx="4151501" cy="587183"/>
          </a:xfrm>
        </p:grpSpPr>
        <mc:AlternateContent xmlns:mc="http://schemas.openxmlformats.org/markup-compatibility/2006" xmlns:a14="http://schemas.microsoft.com/office/drawing/2010/main">
          <mc:Choice Requires="a14">
            <p:sp>
              <p:nvSpPr>
                <p:cNvPr id="22" name="Rounded Rectangle 21"/>
                <p:cNvSpPr/>
                <p:nvPr/>
              </p:nvSpPr>
              <p:spPr>
                <a:xfrm>
                  <a:off x="667102" y="3995955"/>
                  <a:ext cx="3790929" cy="587183"/>
                </a:xfrm>
                <a:prstGeom prst="roundRect">
                  <a:avLst/>
                </a:prstGeom>
                <a:solidFill>
                  <a:schemeClr val="accent3">
                    <a:lumMod val="20000"/>
                    <a:lumOff val="80000"/>
                    <a:alpha val="50000"/>
                  </a:schemeClr>
                </a:solidFill>
              </p:spPr>
              <p:txBody>
                <a:bodyPr wrap="none">
                  <a:spAutoFit/>
                </a:bodyPr>
                <a:lstStyle/>
                <a:p>
                  <a:pPr>
                    <a:spcBef>
                      <a:spcPts val="300"/>
                    </a:spcBef>
                    <a:spcAft>
                      <a:spcPts val="0"/>
                    </a:spcAft>
                  </a:pPr>
                  <a14:m>
                    <m:oMath xmlns:m="http://schemas.openxmlformats.org/officeDocument/2006/math">
                      <m:r>
                        <a:rPr lang="en-US" sz="1400">
                          <a:latin typeface="Cambria Math" panose="02040503050406030204" pitchFamily="18" charset="0"/>
                        </a:rPr>
                        <m:t>𝐶</m:t>
                      </m:r>
                      <m:sSub>
                        <m:sSubPr>
                          <m:ctrlPr>
                            <a:rPr lang="en-GB" sz="1400" i="1">
                              <a:latin typeface="Cambria Math" panose="02040503050406030204" pitchFamily="18" charset="0"/>
                            </a:rPr>
                          </m:ctrlPr>
                        </m:sSubPr>
                        <m:e>
                          <m:r>
                            <a:rPr lang="en-US" sz="1400">
                              <a:latin typeface="Cambria Math" panose="02040503050406030204" pitchFamily="18" charset="0"/>
                            </a:rPr>
                            <m:t>𝑉</m:t>
                          </m:r>
                        </m:e>
                        <m:sub>
                          <m:r>
                            <a:rPr lang="en-US" sz="1400">
                              <a:latin typeface="Cambria Math" panose="02040503050406030204" pitchFamily="18" charset="0"/>
                            </a:rPr>
                            <m:t>𝑇</m:t>
                          </m:r>
                        </m:sub>
                      </m:sSub>
                      <m:r>
                        <a:rPr lang="en-US" sz="1400">
                          <a:latin typeface="Cambria Math" panose="02040503050406030204" pitchFamily="18" charset="0"/>
                        </a:rPr>
                        <m:t>=</m:t>
                      </m:r>
                      <m:rad>
                        <m:radPr>
                          <m:degHide m:val="on"/>
                          <m:ctrlPr>
                            <a:rPr lang="en-GB" sz="1400" i="1">
                              <a:latin typeface="Cambria Math" panose="02040503050406030204" pitchFamily="18" charset="0"/>
                            </a:rPr>
                          </m:ctrlPr>
                        </m:radPr>
                        <m:deg/>
                        <m:e>
                          <m:nary>
                            <m:naryPr>
                              <m:chr m:val="∑"/>
                              <m:limLoc m:val="undOvr"/>
                              <m:ctrlPr>
                                <a:rPr lang="en-GB" sz="1400" i="1">
                                  <a:latin typeface="Cambria Math" panose="02040503050406030204" pitchFamily="18" charset="0"/>
                                </a:rPr>
                              </m:ctrlPr>
                            </m:naryPr>
                            <m:sub>
                              <m:r>
                                <a:rPr lang="en-US" sz="1400">
                                  <a:latin typeface="Cambria Math" panose="02040503050406030204" pitchFamily="18" charset="0"/>
                                </a:rPr>
                                <m:t>𝑖</m:t>
                              </m:r>
                              <m:r>
                                <a:rPr lang="en-US" sz="1400">
                                  <a:latin typeface="Cambria Math" panose="02040503050406030204" pitchFamily="18" charset="0"/>
                                </a:rPr>
                                <m:t>=1</m:t>
                              </m:r>
                            </m:sub>
                            <m:sup>
                              <m:r>
                                <a:rPr lang="en-US" sz="1400">
                                  <a:latin typeface="Cambria Math" panose="02040503050406030204" pitchFamily="18" charset="0"/>
                                </a:rPr>
                                <m:t>𝑛</m:t>
                              </m:r>
                            </m:sup>
                            <m:e>
                              <m:r>
                                <a:rPr lang="en-US" sz="1400">
                                  <a:latin typeface="Cambria Math" panose="02040503050406030204" pitchFamily="18" charset="0"/>
                                </a:rPr>
                                <m:t>(</m:t>
                              </m:r>
                              <m:r>
                                <a:rPr lang="en-US" sz="1400">
                                  <a:latin typeface="Cambria Math" panose="02040503050406030204" pitchFamily="18" charset="0"/>
                                </a:rPr>
                                <m:t>𝐶</m:t>
                              </m:r>
                              <m:sSubSup>
                                <m:sSubSupPr>
                                  <m:ctrlPr>
                                    <a:rPr lang="en-GB" sz="1400" i="1">
                                      <a:latin typeface="Cambria Math" panose="02040503050406030204" pitchFamily="18" charset="0"/>
                                    </a:rPr>
                                  </m:ctrlPr>
                                </m:sSubSupPr>
                                <m:e>
                                  <m:r>
                                    <a:rPr lang="en-US" sz="1400">
                                      <a:latin typeface="Cambria Math" panose="02040503050406030204" pitchFamily="18" charset="0"/>
                                    </a:rPr>
                                    <m:t>𝑉</m:t>
                                  </m:r>
                                </m:e>
                                <m:sub>
                                  <m:r>
                                    <a:rPr lang="en-US" sz="1400">
                                      <a:latin typeface="Cambria Math" panose="02040503050406030204" pitchFamily="18" charset="0"/>
                                    </a:rPr>
                                    <m:t>𝑠𝑦𝑚</m:t>
                                  </m:r>
                                </m:sub>
                                <m:sup>
                                  <m:r>
                                    <a:rPr lang="en-US" sz="1400">
                                      <a:latin typeface="Cambria Math" panose="02040503050406030204" pitchFamily="18" charset="0"/>
                                    </a:rPr>
                                    <m:t>2</m:t>
                                  </m:r>
                                </m:sup>
                              </m:sSubSup>
                            </m:e>
                          </m:nary>
                          <m:r>
                            <a:rPr lang="en-US" sz="1400">
                              <a:latin typeface="Cambria Math" panose="02040503050406030204" pitchFamily="18" charset="0"/>
                            </a:rPr>
                            <m:t>)+</m:t>
                          </m:r>
                          <m:d>
                            <m:dPr>
                              <m:ctrlPr>
                                <a:rPr lang="en-GB" sz="1400" i="1">
                                  <a:latin typeface="Cambria Math" panose="02040503050406030204" pitchFamily="18" charset="0"/>
                                </a:rPr>
                              </m:ctrlPr>
                            </m:dPr>
                            <m:e>
                              <m:nary>
                                <m:naryPr>
                                  <m:chr m:val="∏"/>
                                  <m:limLoc m:val="undOvr"/>
                                  <m:ctrlPr>
                                    <a:rPr lang="en-GB" sz="1400" i="1">
                                      <a:latin typeface="Cambria Math" panose="02040503050406030204" pitchFamily="18" charset="0"/>
                                    </a:rPr>
                                  </m:ctrlPr>
                                </m:naryPr>
                                <m:sub>
                                  <m:r>
                                    <a:rPr lang="en-US" sz="1400">
                                      <a:latin typeface="Cambria Math" panose="02040503050406030204" pitchFamily="18" charset="0"/>
                                    </a:rPr>
                                    <m:t>𝑖</m:t>
                                  </m:r>
                                  <m:r>
                                    <a:rPr lang="en-US" sz="1400">
                                      <a:latin typeface="Cambria Math" panose="02040503050406030204" pitchFamily="18" charset="0"/>
                                    </a:rPr>
                                    <m:t>=1</m:t>
                                  </m:r>
                                </m:sub>
                                <m:sup>
                                  <m:r>
                                    <a:rPr lang="en-US" sz="1400">
                                      <a:latin typeface="Cambria Math" panose="02040503050406030204" pitchFamily="18" charset="0"/>
                                    </a:rPr>
                                    <m:t>𝑛</m:t>
                                  </m:r>
                                </m:sup>
                                <m:e>
                                  <m:d>
                                    <m:dPr>
                                      <m:ctrlPr>
                                        <a:rPr lang="en-GB" sz="1400" i="1">
                                          <a:latin typeface="Cambria Math" panose="02040503050406030204" pitchFamily="18" charset="0"/>
                                        </a:rPr>
                                      </m:ctrlPr>
                                    </m:dPr>
                                    <m:e>
                                      <m:r>
                                        <a:rPr lang="en-US" sz="1400">
                                          <a:latin typeface="Cambria Math" panose="02040503050406030204" pitchFamily="18" charset="0"/>
                                        </a:rPr>
                                        <m:t>𝐶</m:t>
                                      </m:r>
                                      <m:sSubSup>
                                        <m:sSubSupPr>
                                          <m:ctrlPr>
                                            <a:rPr lang="en-GB" sz="1400" i="1">
                                              <a:latin typeface="Cambria Math" panose="02040503050406030204" pitchFamily="18" charset="0"/>
                                            </a:rPr>
                                          </m:ctrlPr>
                                        </m:sSubSupPr>
                                        <m:e>
                                          <m:r>
                                            <a:rPr lang="en-US" sz="1400">
                                              <a:latin typeface="Cambria Math" panose="02040503050406030204" pitchFamily="18" charset="0"/>
                                            </a:rPr>
                                            <m:t>𝑉</m:t>
                                          </m:r>
                                        </m:e>
                                        <m:sub>
                                          <m:r>
                                            <a:rPr lang="en-US" sz="1400">
                                              <a:latin typeface="Cambria Math" panose="02040503050406030204" pitchFamily="18" charset="0"/>
                                            </a:rPr>
                                            <m:t>𝐿𝑛</m:t>
                                          </m:r>
                                        </m:sub>
                                        <m:sup>
                                          <m:r>
                                            <a:rPr lang="en-US" sz="1400">
                                              <a:latin typeface="Cambria Math" panose="02040503050406030204" pitchFamily="18" charset="0"/>
                                            </a:rPr>
                                            <m:t>2</m:t>
                                          </m:r>
                                        </m:sup>
                                      </m:sSubSup>
                                      <m:r>
                                        <a:rPr lang="en-US" sz="1400">
                                          <a:latin typeface="Cambria Math" panose="02040503050406030204" pitchFamily="18" charset="0"/>
                                        </a:rPr>
                                        <m:t>+1</m:t>
                                      </m:r>
                                    </m:e>
                                  </m:d>
                                </m:e>
                              </m:nary>
                              <m:r>
                                <a:rPr lang="en-US" sz="1400">
                                  <a:latin typeface="Cambria Math" panose="02040503050406030204" pitchFamily="18" charset="0"/>
                                </a:rPr>
                                <m:t>−1</m:t>
                              </m:r>
                            </m:e>
                          </m:d>
                        </m:e>
                      </m:rad>
                    </m:oMath>
                  </a14:m>
                  <a:r>
                    <a:rPr lang="en-US" sz="1400" dirty="0"/>
                    <a:t> </a:t>
                  </a:r>
                  <a:endParaRPr lang="en-GB" sz="1400" dirty="0">
                    <a:latin typeface="Times New Roman" panose="02020603050405020304" pitchFamily="18" charset="0"/>
                    <a:ea typeface="SimSun" panose="02010600030101010101" pitchFamily="2" charset="-122"/>
                    <a:cs typeface="Times New Roman" panose="02020603050405020304" pitchFamily="18" charset="0"/>
                  </a:endParaRPr>
                </a:p>
              </p:txBody>
            </p:sp>
          </mc:Choice>
          <mc:Fallback xmlns="">
            <p:sp>
              <p:nvSpPr>
                <p:cNvPr id="22" name="Rounded Rectangle 21"/>
                <p:cNvSpPr>
                  <a:spLocks noRot="1" noChangeAspect="1" noMove="1" noResize="1" noEditPoints="1" noAdjustHandles="1" noChangeArrowheads="1" noChangeShapeType="1" noTextEdit="1"/>
                </p:cNvSpPr>
                <p:nvPr/>
              </p:nvSpPr>
              <p:spPr>
                <a:xfrm>
                  <a:off x="667102" y="3995955"/>
                  <a:ext cx="3790929" cy="587183"/>
                </a:xfrm>
                <a:prstGeom prst="roundRect">
                  <a:avLst/>
                </a:prstGeom>
                <a:blipFill>
                  <a:blip r:embed="rId8"/>
                  <a:stretch>
                    <a:fillRect t="-27083" b="-63542"/>
                  </a:stretch>
                </a:blipFill>
              </p:spPr>
              <p:txBody>
                <a:bodyPr/>
                <a:lstStyle/>
                <a:p>
                  <a:r>
                    <a:rPr lang="en-GB">
                      <a:noFill/>
                    </a:rPr>
                    <a:t> </a:t>
                  </a:r>
                </a:p>
              </p:txBody>
            </p:sp>
          </mc:Fallback>
        </mc:AlternateContent>
        <p:sp>
          <p:nvSpPr>
            <p:cNvPr id="26" name="Rectangle: Rounded Corners 5">
              <a:extLst>
                <a:ext uri="{FF2B5EF4-FFF2-40B4-BE49-F238E27FC236}">
                  <a16:creationId xmlns:a16="http://schemas.microsoft.com/office/drawing/2014/main" id="{1B469468-A3E7-47C3-87DF-C2998848B4C1}"/>
                </a:ext>
              </a:extLst>
            </p:cNvPr>
            <p:cNvSpPr/>
            <p:nvPr/>
          </p:nvSpPr>
          <p:spPr>
            <a:xfrm>
              <a:off x="306530" y="4121383"/>
              <a:ext cx="316862" cy="336326"/>
            </a:xfrm>
            <a:prstGeom prst="roundRect">
              <a:avLst/>
            </a:prstGeom>
            <a:solidFill>
              <a:schemeClr val="bg1">
                <a:lumMod val="95000"/>
              </a:schemeClr>
            </a:solidFill>
            <a:ln>
              <a:solidFill>
                <a:schemeClr val="bg1">
                  <a:lumMod val="85000"/>
                </a:schemeClr>
              </a:solidFill>
            </a:ln>
            <a:effectLst/>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0000" tIns="91542" rIns="91542" bIns="91542" numCol="1" spcCol="1270" anchor="ctr" anchorCtr="0">
              <a:noAutofit/>
            </a:bodyPr>
            <a:lstStyle/>
            <a:p>
              <a:pPr algn="ctr" defTabSz="666750">
                <a:lnSpc>
                  <a:spcPct val="90000"/>
                </a:lnSpc>
                <a:spcBef>
                  <a:spcPct val="0"/>
                </a:spcBef>
                <a:spcAft>
                  <a:spcPct val="35000"/>
                </a:spcAft>
              </a:pPr>
              <a:r>
                <a:rPr lang="en-US" sz="1600" dirty="0" smtClean="0">
                  <a:solidFill>
                    <a:schemeClr val="tx1"/>
                  </a:solidFill>
                  <a:latin typeface="Arial" panose="020B0604020202020204" pitchFamily="34" charset="0"/>
                  <a:cs typeface="Arial" panose="020B0604020202020204" pitchFamily="34" charset="0"/>
                </a:rPr>
                <a:t>4</a:t>
              </a:r>
            </a:p>
          </p:txBody>
        </p:sp>
      </p:grpSp>
      <p:sp>
        <p:nvSpPr>
          <p:cNvPr id="15" name="Rectangle 14"/>
          <p:cNvSpPr/>
          <p:nvPr/>
        </p:nvSpPr>
        <p:spPr>
          <a:xfrm>
            <a:off x="6744072" y="5118384"/>
            <a:ext cx="331236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854648" y="5092039"/>
            <a:ext cx="3026841" cy="801462"/>
            <a:chOff x="303656" y="5003802"/>
            <a:chExt cx="3026841" cy="801462"/>
          </a:xfrm>
        </p:grpSpPr>
        <mc:AlternateContent xmlns:mc="http://schemas.openxmlformats.org/markup-compatibility/2006" xmlns:a14="http://schemas.microsoft.com/office/drawing/2010/main">
          <mc:Choice Requires="a14">
            <p:sp>
              <p:nvSpPr>
                <p:cNvPr id="17" name="Rounded Rectangle 16"/>
                <p:cNvSpPr/>
                <p:nvPr/>
              </p:nvSpPr>
              <p:spPr>
                <a:xfrm>
                  <a:off x="667102" y="5464745"/>
                  <a:ext cx="1180081" cy="340519"/>
                </a:xfrm>
                <a:prstGeom prst="roundRect">
                  <a:avLst/>
                </a:prstGeom>
                <a:solidFill>
                  <a:schemeClr val="accent3">
                    <a:lumMod val="20000"/>
                    <a:lumOff val="80000"/>
                    <a:alpha val="50000"/>
                  </a:schemeClr>
                </a:solidFill>
              </p:spPr>
              <p:txBody>
                <a:bodyPr wrap="none">
                  <a:spAutoFit/>
                </a:bodyPr>
                <a:lstStyle/>
                <a:p>
                  <a:pPr>
                    <a:spcBef>
                      <a:spcPts val="300"/>
                    </a:spcBef>
                  </a:pPr>
                  <a14:m>
                    <m:oMathPara xmlns:m="http://schemas.openxmlformats.org/officeDocument/2006/math">
                      <m:oMathParaPr>
                        <m:jc m:val="centerGroup"/>
                      </m:oMathParaPr>
                      <m:oMath xmlns:m="http://schemas.openxmlformats.org/officeDocument/2006/math">
                        <m:sSub>
                          <m:sSubPr>
                            <m:ctrlPr>
                              <a:rPr lang="en-GB" sz="1400" i="1">
                                <a:latin typeface="Cambria Math" panose="02040503050406030204" pitchFamily="18" charset="0"/>
                              </a:rPr>
                            </m:ctrlPr>
                          </m:sSubPr>
                          <m:e>
                            <m:r>
                              <a:rPr lang="en-US" sz="1400">
                                <a:latin typeface="Cambria Math" panose="02040503050406030204" pitchFamily="18" charset="0"/>
                              </a:rPr>
                              <m:t>𝜎</m:t>
                            </m:r>
                          </m:e>
                          <m:sub>
                            <m:r>
                              <a:rPr lang="en-US" sz="1400">
                                <a:latin typeface="Cambria Math" panose="02040503050406030204" pitchFamily="18" charset="0"/>
                              </a:rPr>
                              <m:t>𝑇</m:t>
                            </m:r>
                          </m:sub>
                        </m:sSub>
                        <m:r>
                          <a:rPr lang="en-US" sz="1400">
                            <a:latin typeface="Cambria Math" panose="02040503050406030204" pitchFamily="18" charset="0"/>
                          </a:rPr>
                          <m:t>=</m:t>
                        </m:r>
                        <m:sSub>
                          <m:sSubPr>
                            <m:ctrlPr>
                              <a:rPr lang="en-GB" sz="1400" i="1">
                                <a:latin typeface="Cambria Math" panose="02040503050406030204" pitchFamily="18" charset="0"/>
                              </a:rPr>
                            </m:ctrlPr>
                          </m:sSubPr>
                          <m:e>
                            <m:r>
                              <a:rPr lang="en-US" sz="1400">
                                <a:latin typeface="Cambria Math" panose="02040503050406030204" pitchFamily="18" charset="0"/>
                              </a:rPr>
                              <m:t>𝜇</m:t>
                            </m:r>
                          </m:e>
                          <m:sub>
                            <m:r>
                              <a:rPr lang="en-US" sz="1400">
                                <a:latin typeface="Cambria Math" panose="02040503050406030204" pitchFamily="18" charset="0"/>
                              </a:rPr>
                              <m:t>𝑇</m:t>
                            </m:r>
                          </m:sub>
                        </m:sSub>
                        <m:r>
                          <a:rPr lang="en-US" sz="1400">
                            <a:latin typeface="Cambria Math" panose="02040503050406030204" pitchFamily="18" charset="0"/>
                          </a:rPr>
                          <m:t>𝐶</m:t>
                        </m:r>
                        <m:sSub>
                          <m:sSubPr>
                            <m:ctrlPr>
                              <a:rPr lang="en-GB" sz="1400" i="1">
                                <a:latin typeface="Cambria Math" panose="02040503050406030204" pitchFamily="18" charset="0"/>
                              </a:rPr>
                            </m:ctrlPr>
                          </m:sSubPr>
                          <m:e>
                            <m:r>
                              <a:rPr lang="en-US" sz="1400">
                                <a:latin typeface="Cambria Math" panose="02040503050406030204" pitchFamily="18" charset="0"/>
                              </a:rPr>
                              <m:t>𝑉</m:t>
                            </m:r>
                          </m:e>
                          <m:sub>
                            <m:r>
                              <a:rPr lang="en-US" sz="1400">
                                <a:latin typeface="Cambria Math" panose="02040503050406030204" pitchFamily="18" charset="0"/>
                              </a:rPr>
                              <m:t>𝑇</m:t>
                            </m:r>
                          </m:sub>
                        </m:sSub>
                      </m:oMath>
                    </m:oMathPara>
                  </a14:m>
                  <a:endParaRPr lang="en-GB" sz="1400" dirty="0">
                    <a:latin typeface="Cambria Math" panose="02040503050406030204" pitchFamily="18" charset="0"/>
                  </a:endParaRPr>
                </a:p>
              </p:txBody>
            </p:sp>
          </mc:Choice>
          <mc:Fallback xmlns="">
            <p:sp>
              <p:nvSpPr>
                <p:cNvPr id="17" name="Rounded Rectangle 16"/>
                <p:cNvSpPr>
                  <a:spLocks noRot="1" noChangeAspect="1" noMove="1" noResize="1" noEditPoints="1" noAdjustHandles="1" noChangeArrowheads="1" noChangeShapeType="1" noTextEdit="1"/>
                </p:cNvSpPr>
                <p:nvPr/>
              </p:nvSpPr>
              <p:spPr>
                <a:xfrm>
                  <a:off x="667102" y="5464745"/>
                  <a:ext cx="1180081" cy="340519"/>
                </a:xfrm>
                <a:prstGeom prst="roundRect">
                  <a:avLst/>
                </a:prstGeom>
                <a:blipFill>
                  <a:blip r:embed="rId9"/>
                  <a:stretch>
                    <a:fillRect/>
                  </a:stretch>
                </a:blipFill>
              </p:spPr>
              <p:txBody>
                <a:bodyPr/>
                <a:lstStyle/>
                <a:p>
                  <a:r>
                    <a:rPr lang="en-GB">
                      <a:noFill/>
                    </a:rPr>
                    <a:t> </a:t>
                  </a:r>
                </a:p>
              </p:txBody>
            </p:sp>
          </mc:Fallback>
        </mc:AlternateContent>
        <p:sp>
          <p:nvSpPr>
            <p:cNvPr id="27" name="Rectangle: Rounded Corners 5">
              <a:extLst>
                <a:ext uri="{FF2B5EF4-FFF2-40B4-BE49-F238E27FC236}">
                  <a16:creationId xmlns:a16="http://schemas.microsoft.com/office/drawing/2014/main" id="{1B469468-A3E7-47C3-87DF-C2998848B4C1}"/>
                </a:ext>
              </a:extLst>
            </p:cNvPr>
            <p:cNvSpPr/>
            <p:nvPr/>
          </p:nvSpPr>
          <p:spPr>
            <a:xfrm>
              <a:off x="303656" y="5464745"/>
              <a:ext cx="316862" cy="336326"/>
            </a:xfrm>
            <a:prstGeom prst="roundRect">
              <a:avLst/>
            </a:prstGeom>
            <a:solidFill>
              <a:schemeClr val="bg1">
                <a:lumMod val="95000"/>
              </a:schemeClr>
            </a:solidFill>
            <a:ln>
              <a:solidFill>
                <a:schemeClr val="bg1">
                  <a:lumMod val="85000"/>
                </a:schemeClr>
              </a:solidFill>
            </a:ln>
            <a:effectLst/>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0000" tIns="91542" rIns="91542" bIns="91542" numCol="1" spcCol="1270" anchor="ctr" anchorCtr="0">
              <a:noAutofit/>
            </a:bodyPr>
            <a:lstStyle/>
            <a:p>
              <a:pPr algn="ctr" defTabSz="666750">
                <a:lnSpc>
                  <a:spcPct val="90000"/>
                </a:lnSpc>
                <a:spcBef>
                  <a:spcPct val="0"/>
                </a:spcBef>
                <a:spcAft>
                  <a:spcPct val="35000"/>
                </a:spcAft>
              </a:pPr>
              <a:r>
                <a:rPr lang="en-US" sz="1600" dirty="0" smtClean="0">
                  <a:solidFill>
                    <a:schemeClr val="tx1"/>
                  </a:solidFill>
                  <a:latin typeface="Arial" panose="020B0604020202020204" pitchFamily="34" charset="0"/>
                  <a:cs typeface="Arial" panose="020B0604020202020204" pitchFamily="34" charset="0"/>
                </a:rPr>
                <a:t>5</a:t>
              </a:r>
            </a:p>
          </p:txBody>
        </p:sp>
        <p:sp>
          <p:nvSpPr>
            <p:cNvPr id="28" name="Rectangle: Rounded Corners 5">
              <a:extLst>
                <a:ext uri="{FF2B5EF4-FFF2-40B4-BE49-F238E27FC236}">
                  <a16:creationId xmlns:a16="http://schemas.microsoft.com/office/drawing/2014/main" id="{1B469468-A3E7-47C3-87DF-C2998848B4C1}"/>
                </a:ext>
              </a:extLst>
            </p:cNvPr>
            <p:cNvSpPr/>
            <p:nvPr/>
          </p:nvSpPr>
          <p:spPr>
            <a:xfrm>
              <a:off x="303656" y="5003802"/>
              <a:ext cx="3026841" cy="360000"/>
            </a:xfrm>
            <a:prstGeom prst="roundRect">
              <a:avLst/>
            </a:prstGeom>
            <a:solidFill>
              <a:schemeClr val="bg1"/>
            </a:solidFill>
            <a:ln>
              <a:noFill/>
            </a:ln>
            <a:effectLst/>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0000" tIns="91542" rIns="91542" bIns="91542" numCol="1" spcCol="1270" anchor="ctr" anchorCtr="0">
              <a:noAutofit/>
            </a:bodyPr>
            <a:lstStyle/>
            <a:p>
              <a:pPr defTabSz="666750">
                <a:lnSpc>
                  <a:spcPct val="90000"/>
                </a:lnSpc>
                <a:spcBef>
                  <a:spcPct val="0"/>
                </a:spcBef>
                <a:spcAft>
                  <a:spcPct val="35000"/>
                </a:spcAft>
              </a:pPr>
              <a:r>
                <a:rPr lang="en-US" sz="1400" dirty="0" smtClean="0">
                  <a:solidFill>
                    <a:schemeClr val="tx1"/>
                  </a:solidFill>
                  <a:latin typeface="Arial" panose="020B0604020202020204" pitchFamily="34" charset="0"/>
                  <a:cs typeface="Arial" panose="020B0604020202020204" pitchFamily="34" charset="0"/>
                </a:rPr>
                <a:t>Express total as standard deviation</a:t>
              </a:r>
            </a:p>
          </p:txBody>
        </p:sp>
      </p:grpSp>
      <p:sp>
        <p:nvSpPr>
          <p:cNvPr id="29" name="Rounded Rectangle 28"/>
          <p:cNvSpPr/>
          <p:nvPr/>
        </p:nvSpPr>
        <p:spPr>
          <a:xfrm>
            <a:off x="664797" y="1267200"/>
            <a:ext cx="1258561" cy="442674"/>
          </a:xfrm>
          <a:prstGeom prst="roundRect">
            <a:avLst/>
          </a:prstGeom>
          <a:solidFill>
            <a:schemeClr val="bg1"/>
          </a:solidFill>
          <a:ln>
            <a:noFill/>
          </a:ln>
        </p:spPr>
        <p:txBody>
          <a:bodyPr wrap="square">
            <a:spAutoFit/>
          </a:bodyPr>
          <a:lstStyle/>
          <a:p>
            <a:pPr>
              <a:spcAft>
                <a:spcPts val="600"/>
              </a:spcAft>
            </a:pPr>
            <a:r>
              <a:rPr lang="en-GB" sz="2000" b="1" dirty="0">
                <a:solidFill>
                  <a:schemeClr val="accent3"/>
                </a:solidFill>
                <a:latin typeface="Arial" panose="020B0604020202020204" pitchFamily="34" charset="0"/>
                <a:cs typeface="Arial" panose="020B0604020202020204" pitchFamily="34" charset="0"/>
              </a:rPr>
              <a:t>Step </a:t>
            </a:r>
            <a:r>
              <a:rPr lang="en-GB" sz="2000" b="1" dirty="0" smtClean="0">
                <a:solidFill>
                  <a:schemeClr val="accent3"/>
                </a:solidFill>
                <a:latin typeface="Arial" panose="020B0604020202020204" pitchFamily="34" charset="0"/>
                <a:cs typeface="Arial" panose="020B0604020202020204" pitchFamily="34" charset="0"/>
              </a:rPr>
              <a:t>4</a:t>
            </a:r>
            <a:endParaRPr lang="en-GB" sz="200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8314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Framework development: Compound uncertainty aggregation </a:t>
            </a:r>
            <a:endParaRPr lang="en-GB" dirty="0"/>
          </a:p>
        </p:txBody>
      </p:sp>
      <p:pic>
        <p:nvPicPr>
          <p:cNvPr id="20" name="Picture 19"/>
          <p:cNvPicPr>
            <a:picLocks noChangeAspect="1"/>
          </p:cNvPicPr>
          <p:nvPr/>
        </p:nvPicPr>
        <p:blipFill>
          <a:blip r:embed="rId3"/>
          <a:stretch>
            <a:fillRect/>
          </a:stretch>
        </p:blipFill>
        <p:spPr>
          <a:xfrm>
            <a:off x="5821352" y="4125494"/>
            <a:ext cx="5171192" cy="1886317"/>
          </a:xfrm>
          <a:prstGeom prst="rect">
            <a:avLst/>
          </a:prstGeom>
        </p:spPr>
      </p:pic>
      <p:pic>
        <p:nvPicPr>
          <p:cNvPr id="21" name="Picture 20"/>
          <p:cNvPicPr>
            <a:picLocks noChangeAspect="1"/>
          </p:cNvPicPr>
          <p:nvPr/>
        </p:nvPicPr>
        <p:blipFill>
          <a:blip r:embed="rId4"/>
          <a:stretch>
            <a:fillRect/>
          </a:stretch>
        </p:blipFill>
        <p:spPr>
          <a:xfrm>
            <a:off x="6096000" y="1275336"/>
            <a:ext cx="4461946" cy="2850158"/>
          </a:xfrm>
          <a:prstGeom prst="rect">
            <a:avLst/>
          </a:prstGeom>
        </p:spPr>
      </p:pic>
      <p:sp>
        <p:nvSpPr>
          <p:cNvPr id="24" name="Rounded Rectangle 23"/>
          <p:cNvSpPr/>
          <p:nvPr/>
        </p:nvSpPr>
        <p:spPr>
          <a:xfrm>
            <a:off x="664797" y="2144658"/>
            <a:ext cx="4085818" cy="1500366"/>
          </a:xfrm>
          <a:prstGeom prst="roundRect">
            <a:avLst>
              <a:gd name="adj" fmla="val 8769"/>
            </a:avLst>
          </a:prstGeom>
          <a:solidFill>
            <a:schemeClr val="accent3">
              <a:lumMod val="20000"/>
              <a:lumOff val="80000"/>
              <a:alpha val="50000"/>
            </a:schemeClr>
          </a:solidFill>
          <a:ln>
            <a:noFill/>
          </a:ln>
        </p:spPr>
        <p:txBody>
          <a:bodyPr wrap="square">
            <a:spAutoFit/>
          </a:bodyPr>
          <a:lstStyle/>
          <a:p>
            <a:pPr>
              <a:spcAft>
                <a:spcPts val="600"/>
              </a:spcAft>
            </a:pPr>
            <a:r>
              <a:rPr lang="en-GB" b="1" dirty="0" smtClean="0"/>
              <a:t>Visualisation of results</a:t>
            </a:r>
          </a:p>
          <a:p>
            <a:pPr marL="285750" indent="-285750">
              <a:spcAft>
                <a:spcPts val="600"/>
              </a:spcAft>
              <a:buFont typeface="Arial" panose="020B0604020202020204" pitchFamily="34" charset="0"/>
              <a:buChar char="•"/>
            </a:pPr>
            <a:r>
              <a:rPr lang="en-GB" dirty="0" smtClean="0"/>
              <a:t>Total estimated uncertainty</a:t>
            </a:r>
          </a:p>
          <a:p>
            <a:pPr marL="285750" indent="-285750">
              <a:spcAft>
                <a:spcPts val="600"/>
              </a:spcAft>
              <a:buFont typeface="Arial" panose="020B0604020202020204" pitchFamily="34" charset="0"/>
              <a:buChar char="•"/>
            </a:pPr>
            <a:r>
              <a:rPr lang="en-GB" dirty="0" smtClean="0"/>
              <a:t>Individual contributions</a:t>
            </a:r>
          </a:p>
          <a:p>
            <a:pPr>
              <a:spcAft>
                <a:spcPts val="600"/>
              </a:spcAft>
            </a:pPr>
            <a:endParaRPr lang="en-GB" dirty="0"/>
          </a:p>
        </p:txBody>
      </p:sp>
      <p:sp>
        <p:nvSpPr>
          <p:cNvPr id="39" name="Rounded Rectangle 38"/>
          <p:cNvSpPr/>
          <p:nvPr/>
        </p:nvSpPr>
        <p:spPr>
          <a:xfrm>
            <a:off x="664797" y="1267200"/>
            <a:ext cx="1258561" cy="442674"/>
          </a:xfrm>
          <a:prstGeom prst="roundRect">
            <a:avLst/>
          </a:prstGeom>
          <a:solidFill>
            <a:schemeClr val="bg1"/>
          </a:solidFill>
          <a:ln>
            <a:noFill/>
          </a:ln>
        </p:spPr>
        <p:txBody>
          <a:bodyPr wrap="square">
            <a:spAutoFit/>
          </a:bodyPr>
          <a:lstStyle/>
          <a:p>
            <a:pPr>
              <a:spcAft>
                <a:spcPts val="600"/>
              </a:spcAft>
            </a:pPr>
            <a:r>
              <a:rPr lang="en-GB" sz="2000" b="1" dirty="0">
                <a:solidFill>
                  <a:schemeClr val="accent3"/>
                </a:solidFill>
                <a:latin typeface="Arial" panose="020B0604020202020204" pitchFamily="34" charset="0"/>
                <a:cs typeface="Arial" panose="020B0604020202020204" pitchFamily="34" charset="0"/>
              </a:rPr>
              <a:t>Step </a:t>
            </a:r>
            <a:r>
              <a:rPr lang="en-GB" sz="2000" b="1" dirty="0" smtClean="0">
                <a:solidFill>
                  <a:schemeClr val="accent3"/>
                </a:solidFill>
                <a:latin typeface="Arial" panose="020B0604020202020204" pitchFamily="34" charset="0"/>
                <a:cs typeface="Arial" panose="020B0604020202020204" pitchFamily="34" charset="0"/>
              </a:rPr>
              <a:t>5</a:t>
            </a:r>
            <a:endParaRPr lang="en-GB" sz="2000" b="1" dirty="0">
              <a:solidFill>
                <a:schemeClr val="accent3"/>
              </a:solidFill>
              <a:latin typeface="Arial" panose="020B0604020202020204" pitchFamily="34" charset="0"/>
              <a:cs typeface="Arial" panose="020B0604020202020204" pitchFamily="34" charset="0"/>
            </a:endParaRPr>
          </a:p>
        </p:txBody>
      </p:sp>
      <p:sp>
        <p:nvSpPr>
          <p:cNvPr id="40" name="Rounded Rectangle 39"/>
          <p:cNvSpPr/>
          <p:nvPr/>
        </p:nvSpPr>
        <p:spPr>
          <a:xfrm>
            <a:off x="664797" y="4191575"/>
            <a:ext cx="4085818" cy="677585"/>
          </a:xfrm>
          <a:prstGeom prst="roundRect">
            <a:avLst>
              <a:gd name="adj" fmla="val 8769"/>
            </a:avLst>
          </a:prstGeom>
          <a:solidFill>
            <a:schemeClr val="accent3">
              <a:lumMod val="20000"/>
              <a:lumOff val="80000"/>
              <a:alpha val="50000"/>
            </a:schemeClr>
          </a:solidFill>
          <a:ln>
            <a:noFill/>
          </a:ln>
        </p:spPr>
        <p:txBody>
          <a:bodyPr wrap="square">
            <a:spAutoFit/>
          </a:bodyPr>
          <a:lstStyle/>
          <a:p>
            <a:pPr>
              <a:spcAft>
                <a:spcPts val="600"/>
              </a:spcAft>
            </a:pPr>
            <a:r>
              <a:rPr lang="en-GB" dirty="0" smtClean="0"/>
              <a:t>Given against predetermined acceptable level of uncertainty </a:t>
            </a:r>
            <a:endParaRPr lang="en-GB" dirty="0"/>
          </a:p>
        </p:txBody>
      </p:sp>
    </p:spTree>
    <p:extLst>
      <p:ext uri="{BB962C8B-B14F-4D97-AF65-F5344CB8AC3E}">
        <p14:creationId xmlns:p14="http://schemas.microsoft.com/office/powerpoint/2010/main" val="4085088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Framework implementation: </a:t>
            </a:r>
            <a:r>
              <a:rPr lang="en-US" dirty="0" smtClean="0"/>
              <a:t>Heat </a:t>
            </a:r>
            <a:r>
              <a:rPr lang="en-US" dirty="0"/>
              <a:t>exchanger test </a:t>
            </a:r>
            <a:r>
              <a:rPr lang="en-US" dirty="0" smtClean="0"/>
              <a:t>rig</a:t>
            </a:r>
            <a:endParaRPr lang="en-GB" dirty="0"/>
          </a:p>
        </p:txBody>
      </p:sp>
      <p:grpSp>
        <p:nvGrpSpPr>
          <p:cNvPr id="6" name="Group 5">
            <a:extLst>
              <a:ext uri="{FF2B5EF4-FFF2-40B4-BE49-F238E27FC236}">
                <a16:creationId xmlns:a16="http://schemas.microsoft.com/office/drawing/2014/main" id="{D32F1F98-7177-4C41-969F-1054C3E3BDAD}"/>
              </a:ext>
            </a:extLst>
          </p:cNvPr>
          <p:cNvGrpSpPr/>
          <p:nvPr/>
        </p:nvGrpSpPr>
        <p:grpSpPr>
          <a:xfrm>
            <a:off x="623392" y="1573078"/>
            <a:ext cx="5739767" cy="4160178"/>
            <a:chOff x="3216000" y="2131068"/>
            <a:chExt cx="5739767" cy="4160178"/>
          </a:xfrm>
        </p:grpSpPr>
        <p:sp>
          <p:nvSpPr>
            <p:cNvPr id="7" name="Rectangle: Rounded Corners 133">
              <a:extLst>
                <a:ext uri="{FF2B5EF4-FFF2-40B4-BE49-F238E27FC236}">
                  <a16:creationId xmlns:a16="http://schemas.microsoft.com/office/drawing/2014/main" id="{B5EC5F82-5E1F-4503-98B9-489BA3B4A6C2}"/>
                </a:ext>
              </a:extLst>
            </p:cNvPr>
            <p:cNvSpPr/>
            <p:nvPr/>
          </p:nvSpPr>
          <p:spPr>
            <a:xfrm>
              <a:off x="3216000" y="2209800"/>
              <a:ext cx="5559141" cy="4081446"/>
            </a:xfrm>
            <a:prstGeom prst="roundRect">
              <a:avLst>
                <a:gd name="adj" fmla="val 3617"/>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8C1B1C4B-A19A-46E3-8B00-AE68D7AF4828}"/>
                </a:ext>
              </a:extLst>
            </p:cNvPr>
            <p:cNvSpPr/>
            <p:nvPr/>
          </p:nvSpPr>
          <p:spPr>
            <a:xfrm>
              <a:off x="7234865" y="3836946"/>
              <a:ext cx="1169366" cy="872797"/>
            </a:xfrm>
            <a:prstGeom prst="ellipse">
              <a:avLst/>
            </a:prstGeom>
            <a:solidFill>
              <a:schemeClr val="bg1"/>
            </a:solidFill>
            <a:ln>
              <a:solidFill>
                <a:schemeClr val="bg1"/>
              </a:solidFill>
            </a:ln>
            <a:effectLst/>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60000" tIns="91542" rIns="91542" bIns="91542" numCol="1" spcCol="1270" anchor="ctr" anchorCtr="0">
              <a:noAutofit/>
            </a:bodyPr>
            <a:lstStyle/>
            <a:p>
              <a:pPr defTabSz="666750">
                <a:lnSpc>
                  <a:spcPct val="90000"/>
                </a:lnSpc>
                <a:spcBef>
                  <a:spcPct val="0"/>
                </a:spcBef>
                <a:spcAft>
                  <a:spcPct val="35000"/>
                </a:spcAft>
              </a:pPr>
              <a:endParaRPr lang="en-GB" b="1">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BF598724-ED13-4DF0-AA9C-B4BA19522719}"/>
                </a:ext>
              </a:extLst>
            </p:cNvPr>
            <p:cNvCxnSpPr>
              <a:cxnSpLocks/>
              <a:endCxn id="8" idx="2"/>
            </p:cNvCxnSpPr>
            <p:nvPr/>
          </p:nvCxnSpPr>
          <p:spPr>
            <a:xfrm flipH="1">
              <a:off x="7234865" y="2518386"/>
              <a:ext cx="59859" cy="175495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12F83D-D469-4A83-9991-3009EB2CA4F6}"/>
                </a:ext>
              </a:extLst>
            </p:cNvPr>
            <p:cNvCxnSpPr>
              <a:cxnSpLocks/>
              <a:endCxn id="8" idx="6"/>
            </p:cNvCxnSpPr>
            <p:nvPr/>
          </p:nvCxnSpPr>
          <p:spPr>
            <a:xfrm flipH="1">
              <a:off x="8404231" y="2636730"/>
              <a:ext cx="551536" cy="163661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852DB5B-0E13-476E-A78E-463260CE29E7}"/>
                </a:ext>
              </a:extLst>
            </p:cNvPr>
            <p:cNvPicPr>
              <a:picLocks noChangeAspect="1"/>
            </p:cNvPicPr>
            <p:nvPr/>
          </p:nvPicPr>
          <p:blipFill>
            <a:blip r:embed="rId3"/>
            <a:stretch>
              <a:fillRect/>
            </a:stretch>
          </p:blipFill>
          <p:spPr>
            <a:xfrm>
              <a:off x="7212574" y="2131068"/>
              <a:ext cx="1728000" cy="1205426"/>
            </a:xfrm>
            <a:prstGeom prst="roundRect">
              <a:avLst>
                <a:gd name="adj" fmla="val 38248"/>
              </a:avLst>
            </a:prstGeom>
            <a:effectLst>
              <a:softEdge rad="63500"/>
            </a:effectLst>
          </p:spPr>
        </p:pic>
        <p:pic>
          <p:nvPicPr>
            <p:cNvPr id="12" name="Picture 11">
              <a:extLst>
                <a:ext uri="{FF2B5EF4-FFF2-40B4-BE49-F238E27FC236}">
                  <a16:creationId xmlns:a16="http://schemas.microsoft.com/office/drawing/2014/main" id="{67384E11-AE64-41EC-8FEE-95A246BE12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355" t="35497" r="32350" b="28258"/>
            <a:stretch/>
          </p:blipFill>
          <p:spPr>
            <a:xfrm rot="5400000">
              <a:off x="6178933" y="3593895"/>
              <a:ext cx="540000" cy="522217"/>
            </a:xfrm>
            <a:prstGeom prst="rect">
              <a:avLst/>
            </a:prstGeom>
            <a:effectLst>
              <a:softEdge rad="63500"/>
            </a:effectLst>
          </p:spPr>
        </p:pic>
        <p:pic>
          <p:nvPicPr>
            <p:cNvPr id="13" name="Picture 12">
              <a:extLst>
                <a:ext uri="{FF2B5EF4-FFF2-40B4-BE49-F238E27FC236}">
                  <a16:creationId xmlns:a16="http://schemas.microsoft.com/office/drawing/2014/main" id="{EE404397-9195-4C0D-A4B5-A8FA85D29E7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021" t="9853" r="18845" b="11840"/>
            <a:stretch/>
          </p:blipFill>
          <p:spPr>
            <a:xfrm rot="5400000">
              <a:off x="4999019" y="2362913"/>
              <a:ext cx="688859" cy="503313"/>
            </a:xfrm>
            <a:prstGeom prst="rect">
              <a:avLst/>
            </a:prstGeom>
            <a:effectLst>
              <a:softEdge rad="63500"/>
            </a:effectLst>
          </p:spPr>
        </p:pic>
        <p:pic>
          <p:nvPicPr>
            <p:cNvPr id="14" name="Picture 13">
              <a:extLst>
                <a:ext uri="{FF2B5EF4-FFF2-40B4-BE49-F238E27FC236}">
                  <a16:creationId xmlns:a16="http://schemas.microsoft.com/office/drawing/2014/main" id="{1E39A739-DE0A-4372-8172-2DCD5AFDC6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753" t="15238" r="18005" b="20887"/>
            <a:stretch/>
          </p:blipFill>
          <p:spPr>
            <a:xfrm rot="16200000">
              <a:off x="6157537" y="4463012"/>
              <a:ext cx="590099" cy="557368"/>
            </a:xfrm>
            <a:prstGeom prst="rect">
              <a:avLst/>
            </a:prstGeom>
            <a:effectLst>
              <a:softEdge rad="63500"/>
            </a:effectLst>
          </p:spPr>
        </p:pic>
        <p:pic>
          <p:nvPicPr>
            <p:cNvPr id="15" name="Picture 14">
              <a:extLst>
                <a:ext uri="{FF2B5EF4-FFF2-40B4-BE49-F238E27FC236}">
                  <a16:creationId xmlns:a16="http://schemas.microsoft.com/office/drawing/2014/main" id="{09E6AE4F-9484-4E48-87F2-D7A9CED81E1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965" t="11319" r="13102" b="13667"/>
            <a:stretch/>
          </p:blipFill>
          <p:spPr>
            <a:xfrm rot="5400000">
              <a:off x="5611376" y="2584572"/>
              <a:ext cx="720000" cy="678865"/>
            </a:xfrm>
            <a:prstGeom prst="rect">
              <a:avLst/>
            </a:prstGeom>
            <a:effectLst>
              <a:softEdge rad="63500"/>
            </a:effectLst>
          </p:spPr>
        </p:pic>
        <p:pic>
          <p:nvPicPr>
            <p:cNvPr id="16" name="Picture 15">
              <a:extLst>
                <a:ext uri="{FF2B5EF4-FFF2-40B4-BE49-F238E27FC236}">
                  <a16:creationId xmlns:a16="http://schemas.microsoft.com/office/drawing/2014/main" id="{10BB083C-94F4-4120-9987-868DD61397D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423" t="3499" r="25579" b="13634"/>
            <a:stretch/>
          </p:blipFill>
          <p:spPr>
            <a:xfrm>
              <a:off x="6362211" y="2284807"/>
              <a:ext cx="720000" cy="730544"/>
            </a:xfrm>
            <a:prstGeom prst="rect">
              <a:avLst/>
            </a:prstGeom>
            <a:effectLst>
              <a:softEdge rad="63500"/>
            </a:effectLst>
          </p:spPr>
        </p:pic>
        <p:pic>
          <p:nvPicPr>
            <p:cNvPr id="17" name="Picture 16">
              <a:extLst>
                <a:ext uri="{FF2B5EF4-FFF2-40B4-BE49-F238E27FC236}">
                  <a16:creationId xmlns:a16="http://schemas.microsoft.com/office/drawing/2014/main" id="{4A56FD00-EA6C-4F57-8500-B9C2EA14292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4573" t="2495" r="17576" b="87228"/>
            <a:stretch/>
          </p:blipFill>
          <p:spPr>
            <a:xfrm>
              <a:off x="3788175" y="4478658"/>
              <a:ext cx="478505" cy="522018"/>
            </a:xfrm>
            <a:prstGeom prst="rect">
              <a:avLst/>
            </a:prstGeom>
            <a:effectLst>
              <a:softEdge rad="63500"/>
            </a:effectLst>
          </p:spPr>
        </p:pic>
        <p:pic>
          <p:nvPicPr>
            <p:cNvPr id="18" name="Picture 17">
              <a:extLst>
                <a:ext uri="{FF2B5EF4-FFF2-40B4-BE49-F238E27FC236}">
                  <a16:creationId xmlns:a16="http://schemas.microsoft.com/office/drawing/2014/main" id="{EF2592E3-BCB6-41F6-9ABD-3E874B80534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8993" t="8233" r="17647" b="5680"/>
            <a:stretch/>
          </p:blipFill>
          <p:spPr>
            <a:xfrm>
              <a:off x="3730128" y="2510504"/>
              <a:ext cx="811339" cy="734408"/>
            </a:xfrm>
            <a:prstGeom prst="rect">
              <a:avLst/>
            </a:prstGeom>
            <a:effectLst>
              <a:softEdge rad="63500"/>
            </a:effectLst>
          </p:spPr>
        </p:pic>
        <p:sp>
          <p:nvSpPr>
            <p:cNvPr id="19" name="Rectangle: Rounded Corners 3">
              <a:extLst>
                <a:ext uri="{FF2B5EF4-FFF2-40B4-BE49-F238E27FC236}">
                  <a16:creationId xmlns:a16="http://schemas.microsoft.com/office/drawing/2014/main" id="{E4691FAB-1236-4AB5-9A42-894E9AC4E661}"/>
                </a:ext>
              </a:extLst>
            </p:cNvPr>
            <p:cNvSpPr/>
            <p:nvPr/>
          </p:nvSpPr>
          <p:spPr>
            <a:xfrm>
              <a:off x="3257971" y="3329664"/>
              <a:ext cx="776711" cy="234515"/>
            </a:xfrm>
            <a:prstGeom prst="roundRect">
              <a:avLst/>
            </a:prstGeom>
            <a:solidFill>
              <a:schemeClr val="tx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ysClr val="windowText" lastClr="000000"/>
                  </a:solidFill>
                </a:rPr>
                <a:t>Oil tank</a:t>
              </a:r>
            </a:p>
          </p:txBody>
        </p:sp>
        <p:sp>
          <p:nvSpPr>
            <p:cNvPr id="20" name="Rectangle: Rounded Corners 25">
              <a:extLst>
                <a:ext uri="{FF2B5EF4-FFF2-40B4-BE49-F238E27FC236}">
                  <a16:creationId xmlns:a16="http://schemas.microsoft.com/office/drawing/2014/main" id="{AE045F21-B571-46B5-804C-F39BB5994E3D}"/>
                </a:ext>
              </a:extLst>
            </p:cNvPr>
            <p:cNvSpPr/>
            <p:nvPr/>
          </p:nvSpPr>
          <p:spPr>
            <a:xfrm>
              <a:off x="4244265" y="3330666"/>
              <a:ext cx="612707" cy="234515"/>
            </a:xfrm>
            <a:prstGeom prst="roundRect">
              <a:avLst/>
            </a:prstGeom>
            <a:solidFill>
              <a:schemeClr val="tx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ysClr val="windowText" lastClr="000000"/>
                  </a:solidFill>
                </a:rPr>
                <a:t>Pump</a:t>
              </a:r>
            </a:p>
          </p:txBody>
        </p:sp>
        <p:sp>
          <p:nvSpPr>
            <p:cNvPr id="21" name="Rectangle: Rounded Corners 27">
              <a:extLst>
                <a:ext uri="{FF2B5EF4-FFF2-40B4-BE49-F238E27FC236}">
                  <a16:creationId xmlns:a16="http://schemas.microsoft.com/office/drawing/2014/main" id="{21833253-0A27-4A7C-8D99-0BCBD64478E2}"/>
                </a:ext>
              </a:extLst>
            </p:cNvPr>
            <p:cNvSpPr/>
            <p:nvPr/>
          </p:nvSpPr>
          <p:spPr>
            <a:xfrm>
              <a:off x="5217156" y="3006685"/>
              <a:ext cx="366595" cy="216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ysClr val="windowText" lastClr="000000"/>
                  </a:solidFill>
                </a:rPr>
                <a:t>P</a:t>
              </a:r>
              <a:r>
                <a:rPr lang="en-GB" sz="1000" baseline="-25000" dirty="0">
                  <a:solidFill>
                    <a:sysClr val="windowText" lastClr="000000"/>
                  </a:solidFill>
                </a:rPr>
                <a:t>1</a:t>
              </a:r>
            </a:p>
          </p:txBody>
        </p:sp>
        <p:sp>
          <p:nvSpPr>
            <p:cNvPr id="22" name="Rectangle: Rounded Corners 28">
              <a:extLst>
                <a:ext uri="{FF2B5EF4-FFF2-40B4-BE49-F238E27FC236}">
                  <a16:creationId xmlns:a16="http://schemas.microsoft.com/office/drawing/2014/main" id="{DD58F7BC-FE75-4FAD-9F69-B3BBFD717570}"/>
                </a:ext>
              </a:extLst>
            </p:cNvPr>
            <p:cNvSpPr/>
            <p:nvPr/>
          </p:nvSpPr>
          <p:spPr>
            <a:xfrm>
              <a:off x="5653667" y="3334420"/>
              <a:ext cx="834541" cy="231765"/>
            </a:xfrm>
            <a:prstGeom prst="roundRect">
              <a:avLst/>
            </a:prstGeom>
            <a:solidFill>
              <a:schemeClr val="tx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ysClr val="windowText" lastClr="000000"/>
                  </a:solidFill>
                </a:rPr>
                <a:t>Heater</a:t>
              </a:r>
            </a:p>
          </p:txBody>
        </p:sp>
        <p:sp>
          <p:nvSpPr>
            <p:cNvPr id="23" name="Rectangle: Rounded Corners 31">
              <a:extLst>
                <a:ext uri="{FF2B5EF4-FFF2-40B4-BE49-F238E27FC236}">
                  <a16:creationId xmlns:a16="http://schemas.microsoft.com/office/drawing/2014/main" id="{636BE922-E82E-42D3-BF55-2FEC5734DF1A}"/>
                </a:ext>
              </a:extLst>
            </p:cNvPr>
            <p:cNvSpPr/>
            <p:nvPr/>
          </p:nvSpPr>
          <p:spPr>
            <a:xfrm>
              <a:off x="6732849" y="3006685"/>
              <a:ext cx="361251" cy="216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ysClr val="windowText" lastClr="000000"/>
                  </a:solidFill>
                </a:rPr>
                <a:t>T</a:t>
              </a:r>
              <a:r>
                <a:rPr lang="en-GB" sz="1000" baseline="-25000" dirty="0">
                  <a:solidFill>
                    <a:sysClr val="windowText" lastClr="000000"/>
                  </a:solidFill>
                </a:rPr>
                <a:t>0</a:t>
              </a:r>
            </a:p>
          </p:txBody>
        </p:sp>
        <p:sp>
          <p:nvSpPr>
            <p:cNvPr id="24" name="Rectangle: Rounded Corners 32">
              <a:extLst>
                <a:ext uri="{FF2B5EF4-FFF2-40B4-BE49-F238E27FC236}">
                  <a16:creationId xmlns:a16="http://schemas.microsoft.com/office/drawing/2014/main" id="{2B62763E-C9FB-4BCD-BAA2-201A399FCFA5}"/>
                </a:ext>
              </a:extLst>
            </p:cNvPr>
            <p:cNvSpPr/>
            <p:nvPr/>
          </p:nvSpPr>
          <p:spPr>
            <a:xfrm>
              <a:off x="7334811" y="4106620"/>
              <a:ext cx="969475" cy="347647"/>
            </a:xfrm>
            <a:prstGeom prst="roundRect">
              <a:avLst/>
            </a:prstGeom>
            <a:solidFill>
              <a:schemeClr val="tx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ysClr val="windowText" lastClr="000000"/>
                  </a:solidFill>
                </a:rPr>
                <a:t>Heat exchanger</a:t>
              </a:r>
            </a:p>
          </p:txBody>
        </p:sp>
        <p:sp>
          <p:nvSpPr>
            <p:cNvPr id="25" name="Rectangle: Rounded Corners 37">
              <a:extLst>
                <a:ext uri="{FF2B5EF4-FFF2-40B4-BE49-F238E27FC236}">
                  <a16:creationId xmlns:a16="http://schemas.microsoft.com/office/drawing/2014/main" id="{517E6CC5-F7D4-4946-90E0-3CA0762CB36B}"/>
                </a:ext>
              </a:extLst>
            </p:cNvPr>
            <p:cNvSpPr/>
            <p:nvPr/>
          </p:nvSpPr>
          <p:spPr>
            <a:xfrm>
              <a:off x="4830415" y="4812725"/>
              <a:ext cx="1100486" cy="578648"/>
            </a:xfrm>
            <a:prstGeom prst="roundRect">
              <a:avLst/>
            </a:prstGeom>
            <a:solidFill>
              <a:schemeClr val="tx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ysClr val="windowText" lastClr="000000"/>
                  </a:solidFill>
                </a:rPr>
                <a:t>Cooler</a:t>
              </a:r>
            </a:p>
            <a:p>
              <a:pPr algn="ctr"/>
              <a:r>
                <a:rPr lang="en-GB" sz="1100" b="1" dirty="0">
                  <a:solidFill>
                    <a:sysClr val="windowText" lastClr="000000"/>
                  </a:solidFill>
                </a:rPr>
                <a:t>(Water tank, if required)</a:t>
              </a:r>
            </a:p>
          </p:txBody>
        </p:sp>
        <p:cxnSp>
          <p:nvCxnSpPr>
            <p:cNvPr id="26" name="Straight Arrow Connector 25">
              <a:extLst>
                <a:ext uri="{FF2B5EF4-FFF2-40B4-BE49-F238E27FC236}">
                  <a16:creationId xmlns:a16="http://schemas.microsoft.com/office/drawing/2014/main" id="{B9DD7B0A-6B8F-419C-B093-E5D62CDBF977}"/>
                </a:ext>
              </a:extLst>
            </p:cNvPr>
            <p:cNvCxnSpPr>
              <a:cxnSpLocks/>
              <a:stCxn id="19" idx="3"/>
              <a:endCxn id="20" idx="1"/>
            </p:cNvCxnSpPr>
            <p:nvPr/>
          </p:nvCxnSpPr>
          <p:spPr>
            <a:xfrm>
              <a:off x="4034682" y="3446922"/>
              <a:ext cx="209583" cy="100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4A8E0AE0-C720-4124-B3CD-E73977E9837E}"/>
                </a:ext>
              </a:extLst>
            </p:cNvPr>
            <p:cNvCxnSpPr>
              <a:cxnSpLocks/>
              <a:stCxn id="20" idx="3"/>
              <a:endCxn id="22" idx="1"/>
            </p:cNvCxnSpPr>
            <p:nvPr/>
          </p:nvCxnSpPr>
          <p:spPr>
            <a:xfrm>
              <a:off x="4856972" y="3447924"/>
              <a:ext cx="796695" cy="237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45">
              <a:extLst>
                <a:ext uri="{FF2B5EF4-FFF2-40B4-BE49-F238E27FC236}">
                  <a16:creationId xmlns:a16="http://schemas.microsoft.com/office/drawing/2014/main" id="{4C1BF78B-CB75-4EC9-864F-1BE23EEE049B}"/>
                </a:ext>
              </a:extLst>
            </p:cNvPr>
            <p:cNvCxnSpPr>
              <a:cxnSpLocks/>
              <a:stCxn id="22" idx="3"/>
              <a:endCxn id="24" idx="0"/>
            </p:cNvCxnSpPr>
            <p:nvPr/>
          </p:nvCxnSpPr>
          <p:spPr>
            <a:xfrm>
              <a:off x="6488208" y="3450303"/>
              <a:ext cx="1331341" cy="656317"/>
            </a:xfrm>
            <a:prstGeom prst="bentConnector2">
              <a:avLst/>
            </a:prstGeom>
            <a:ln w="38100">
              <a:gradFill flip="none" rotWithShape="1">
                <a:gsLst>
                  <a:gs pos="0">
                    <a:schemeClr val="tx1"/>
                  </a:gs>
                  <a:gs pos="47000">
                    <a:srgbClr val="C00000"/>
                  </a:gs>
                </a:gsLst>
                <a:lin ang="2700000" scaled="1"/>
                <a:tileRect/>
              </a:gra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55291A55-1CCA-445E-807B-842C89FB4497}"/>
                </a:ext>
              </a:extLst>
            </p:cNvPr>
            <p:cNvCxnSpPr>
              <a:cxnSpLocks/>
              <a:stCxn id="21" idx="2"/>
            </p:cNvCxnSpPr>
            <p:nvPr/>
          </p:nvCxnSpPr>
          <p:spPr>
            <a:xfrm flipH="1">
              <a:off x="5400027" y="3222685"/>
              <a:ext cx="427" cy="222861"/>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F0DEA25B-997C-45D9-BF00-7E264C9FBD65}"/>
                </a:ext>
              </a:extLst>
            </p:cNvPr>
            <p:cNvCxnSpPr>
              <a:cxnSpLocks/>
              <a:stCxn id="23" idx="2"/>
            </p:cNvCxnSpPr>
            <p:nvPr/>
          </p:nvCxnSpPr>
          <p:spPr>
            <a:xfrm>
              <a:off x="6913475" y="3222685"/>
              <a:ext cx="0" cy="211467"/>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F8B6EF31-DFF8-4A3E-9FC2-767818E1BC0B}"/>
                </a:ext>
              </a:extLst>
            </p:cNvPr>
            <p:cNvCxnSpPr>
              <a:cxnSpLocks/>
              <a:stCxn id="43" idx="1"/>
            </p:cNvCxnSpPr>
            <p:nvPr/>
          </p:nvCxnSpPr>
          <p:spPr>
            <a:xfrm flipH="1">
              <a:off x="7837975" y="3903854"/>
              <a:ext cx="136156" cy="0"/>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6D5C681C-4578-483C-9223-4435B7BC0E3E}"/>
                </a:ext>
              </a:extLst>
            </p:cNvPr>
            <p:cNvCxnSpPr>
              <a:cxnSpLocks/>
              <a:stCxn id="42" idx="1"/>
            </p:cNvCxnSpPr>
            <p:nvPr/>
          </p:nvCxnSpPr>
          <p:spPr>
            <a:xfrm flipH="1">
              <a:off x="7833407" y="4647675"/>
              <a:ext cx="140724" cy="0"/>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ABEC6AC5-1B7D-4B68-983B-6446A81BF39E}"/>
                </a:ext>
              </a:extLst>
            </p:cNvPr>
            <p:cNvCxnSpPr>
              <a:cxnSpLocks/>
              <a:stCxn id="45" idx="2"/>
            </p:cNvCxnSpPr>
            <p:nvPr/>
          </p:nvCxnSpPr>
          <p:spPr>
            <a:xfrm>
              <a:off x="4512582" y="4883795"/>
              <a:ext cx="0" cy="194662"/>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65">
              <a:extLst>
                <a:ext uri="{FF2B5EF4-FFF2-40B4-BE49-F238E27FC236}">
                  <a16:creationId xmlns:a16="http://schemas.microsoft.com/office/drawing/2014/main" id="{7F8C4F5B-6EE2-4625-AA85-4F72524BDA61}"/>
                </a:ext>
              </a:extLst>
            </p:cNvPr>
            <p:cNvCxnSpPr>
              <a:cxnSpLocks/>
              <a:stCxn id="25" idx="1"/>
              <a:endCxn id="19" idx="2"/>
            </p:cNvCxnSpPr>
            <p:nvPr/>
          </p:nvCxnSpPr>
          <p:spPr>
            <a:xfrm rot="10800000">
              <a:off x="3646327" y="3564179"/>
              <a:ext cx="1184088" cy="1537870"/>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65">
              <a:extLst>
                <a:ext uri="{FF2B5EF4-FFF2-40B4-BE49-F238E27FC236}">
                  <a16:creationId xmlns:a16="http://schemas.microsoft.com/office/drawing/2014/main" id="{5C3EDCBC-2131-42B7-B80B-B6A0D15EDF1A}"/>
                </a:ext>
              </a:extLst>
            </p:cNvPr>
            <p:cNvCxnSpPr>
              <a:cxnSpLocks/>
              <a:stCxn id="24" idx="2"/>
              <a:endCxn id="25" idx="3"/>
            </p:cNvCxnSpPr>
            <p:nvPr/>
          </p:nvCxnSpPr>
          <p:spPr>
            <a:xfrm rot="5400000">
              <a:off x="6551334" y="3833834"/>
              <a:ext cx="647782" cy="1888648"/>
            </a:xfrm>
            <a:prstGeom prst="bentConnector2">
              <a:avLst/>
            </a:prstGeom>
            <a:ln w="38100">
              <a:gradFill>
                <a:gsLst>
                  <a:gs pos="0">
                    <a:srgbClr val="0070C0"/>
                  </a:gs>
                  <a:gs pos="61000">
                    <a:schemeClr val="tx1"/>
                  </a:gs>
                </a:gsLst>
                <a:lin ang="5400000" scaled="1"/>
              </a:gra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C62CF305-04B7-4CBA-A37F-877E8710B77B}"/>
                </a:ext>
              </a:extLst>
            </p:cNvPr>
            <p:cNvCxnSpPr>
              <a:cxnSpLocks/>
              <a:stCxn id="44" idx="2"/>
            </p:cNvCxnSpPr>
            <p:nvPr/>
          </p:nvCxnSpPr>
          <p:spPr>
            <a:xfrm>
              <a:off x="6939211" y="4899882"/>
              <a:ext cx="0" cy="178575"/>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sp>
          <p:nvSpPr>
            <p:cNvPr id="37" name="Rectangle: Rounded Corners 79">
              <a:extLst>
                <a:ext uri="{FF2B5EF4-FFF2-40B4-BE49-F238E27FC236}">
                  <a16:creationId xmlns:a16="http://schemas.microsoft.com/office/drawing/2014/main" id="{00EF7220-C122-47D6-9373-3768B952760D}"/>
                </a:ext>
              </a:extLst>
            </p:cNvPr>
            <p:cNvSpPr/>
            <p:nvPr/>
          </p:nvSpPr>
          <p:spPr>
            <a:xfrm>
              <a:off x="5631944" y="4164561"/>
              <a:ext cx="911094" cy="234515"/>
            </a:xfrm>
            <a:prstGeom prst="roundRect">
              <a:avLst/>
            </a:prstGeom>
            <a:solidFill>
              <a:schemeClr val="tx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ysClr val="windowText" lastClr="000000"/>
                  </a:solidFill>
                </a:rPr>
                <a:t>Air blower</a:t>
              </a:r>
            </a:p>
          </p:txBody>
        </p:sp>
        <p:cxnSp>
          <p:nvCxnSpPr>
            <p:cNvPr id="38" name="Straight Arrow Connector 65">
              <a:extLst>
                <a:ext uri="{FF2B5EF4-FFF2-40B4-BE49-F238E27FC236}">
                  <a16:creationId xmlns:a16="http://schemas.microsoft.com/office/drawing/2014/main" id="{350667EB-C363-4340-BB0D-44B9FD68BACF}"/>
                </a:ext>
              </a:extLst>
            </p:cNvPr>
            <p:cNvCxnSpPr>
              <a:cxnSpLocks/>
              <a:stCxn id="37" idx="3"/>
              <a:endCxn id="24" idx="1"/>
            </p:cNvCxnSpPr>
            <p:nvPr/>
          </p:nvCxnSpPr>
          <p:spPr>
            <a:xfrm flipV="1">
              <a:off x="6543038" y="4280444"/>
              <a:ext cx="791773" cy="1375"/>
            </a:xfrm>
            <a:prstGeom prst="straightConnector1">
              <a:avLst/>
            </a:prstGeom>
            <a:ln w="28575">
              <a:solidFill>
                <a:srgbClr val="0C406D"/>
              </a:solidFill>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4D5CB331-15F4-467F-A718-9587A17C4E59}"/>
                </a:ext>
              </a:extLst>
            </p:cNvPr>
            <p:cNvCxnSpPr>
              <a:cxnSpLocks/>
              <a:stCxn id="46" idx="2"/>
            </p:cNvCxnSpPr>
            <p:nvPr/>
          </p:nvCxnSpPr>
          <p:spPr>
            <a:xfrm>
              <a:off x="6928425" y="4094416"/>
              <a:ext cx="1131" cy="178929"/>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D815A108-7BD0-4EF1-8CAE-1C5AF3892DF5}"/>
                </a:ext>
              </a:extLst>
            </p:cNvPr>
            <p:cNvCxnSpPr>
              <a:cxnSpLocks/>
              <a:stCxn id="24" idx="3"/>
            </p:cNvCxnSpPr>
            <p:nvPr/>
          </p:nvCxnSpPr>
          <p:spPr>
            <a:xfrm>
              <a:off x="8304286" y="4280444"/>
              <a:ext cx="397535" cy="0"/>
            </a:xfrm>
            <a:prstGeom prst="straightConnector1">
              <a:avLst/>
            </a:prstGeom>
            <a:ln w="28575">
              <a:solidFill>
                <a:srgbClr val="0C406D"/>
              </a:solidFill>
              <a:tailEnd type="triangle"/>
            </a:ln>
          </p:spPr>
          <p:style>
            <a:lnRef idx="1">
              <a:schemeClr val="dk1"/>
            </a:lnRef>
            <a:fillRef idx="0">
              <a:schemeClr val="dk1"/>
            </a:fillRef>
            <a:effectRef idx="0">
              <a:schemeClr val="dk1"/>
            </a:effectRef>
            <a:fontRef idx="minor">
              <a:schemeClr val="tx1"/>
            </a:fontRef>
          </p:style>
        </p:cxnSp>
        <p:sp>
          <p:nvSpPr>
            <p:cNvPr id="41" name="Rectangle: Rounded Corners 46">
              <a:extLst>
                <a:ext uri="{FF2B5EF4-FFF2-40B4-BE49-F238E27FC236}">
                  <a16:creationId xmlns:a16="http://schemas.microsoft.com/office/drawing/2014/main" id="{4519282E-FA4A-41A9-BE8D-81DA84889DEA}"/>
                </a:ext>
              </a:extLst>
            </p:cNvPr>
            <p:cNvSpPr/>
            <p:nvPr/>
          </p:nvSpPr>
          <p:spPr>
            <a:xfrm>
              <a:off x="4709741" y="3006685"/>
              <a:ext cx="508823" cy="216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ysClr val="windowText" lastClr="000000"/>
                  </a:solidFill>
                </a:rPr>
                <a:t>Flow</a:t>
              </a:r>
              <a:endParaRPr lang="en-GB" sz="1000" baseline="-25000" dirty="0">
                <a:solidFill>
                  <a:sysClr val="windowText" lastClr="000000"/>
                </a:solidFill>
              </a:endParaRPr>
            </a:p>
          </p:txBody>
        </p:sp>
        <p:sp>
          <p:nvSpPr>
            <p:cNvPr id="42" name="Rectangle: Rounded Corners 49">
              <a:extLst>
                <a:ext uri="{FF2B5EF4-FFF2-40B4-BE49-F238E27FC236}">
                  <a16:creationId xmlns:a16="http://schemas.microsoft.com/office/drawing/2014/main" id="{EF6985B9-030C-41B3-8128-F112B0D52A2F}"/>
                </a:ext>
              </a:extLst>
            </p:cNvPr>
            <p:cNvSpPr/>
            <p:nvPr/>
          </p:nvSpPr>
          <p:spPr>
            <a:xfrm>
              <a:off x="7974131" y="4539675"/>
              <a:ext cx="330155" cy="216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ysClr val="windowText" lastClr="000000"/>
                  </a:solidFill>
                </a:rPr>
                <a:t>T</a:t>
              </a:r>
              <a:r>
                <a:rPr lang="en-GB" sz="1000" baseline="-25000" dirty="0">
                  <a:solidFill>
                    <a:sysClr val="windowText" lastClr="000000"/>
                  </a:solidFill>
                </a:rPr>
                <a:t>2</a:t>
              </a:r>
            </a:p>
          </p:txBody>
        </p:sp>
        <p:sp>
          <p:nvSpPr>
            <p:cNvPr id="43" name="Rectangle: Rounded Corners 50">
              <a:extLst>
                <a:ext uri="{FF2B5EF4-FFF2-40B4-BE49-F238E27FC236}">
                  <a16:creationId xmlns:a16="http://schemas.microsoft.com/office/drawing/2014/main" id="{3CA9A4AD-0CF5-4CE1-B9DA-606814AAF0D6}"/>
                </a:ext>
              </a:extLst>
            </p:cNvPr>
            <p:cNvSpPr/>
            <p:nvPr/>
          </p:nvSpPr>
          <p:spPr>
            <a:xfrm>
              <a:off x="7974131" y="3795854"/>
              <a:ext cx="330155" cy="216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ysClr val="windowText" lastClr="000000"/>
                  </a:solidFill>
                </a:rPr>
                <a:t>T</a:t>
              </a:r>
              <a:r>
                <a:rPr lang="en-GB" sz="1000" baseline="-25000" dirty="0">
                  <a:solidFill>
                    <a:sysClr val="windowText" lastClr="000000"/>
                  </a:solidFill>
                </a:rPr>
                <a:t>1</a:t>
              </a:r>
            </a:p>
          </p:txBody>
        </p:sp>
        <p:sp>
          <p:nvSpPr>
            <p:cNvPr id="44" name="Rectangle: Rounded Corners 51">
              <a:extLst>
                <a:ext uri="{FF2B5EF4-FFF2-40B4-BE49-F238E27FC236}">
                  <a16:creationId xmlns:a16="http://schemas.microsoft.com/office/drawing/2014/main" id="{93EA9D3B-6592-4740-AC12-35C7FEEFC38C}"/>
                </a:ext>
              </a:extLst>
            </p:cNvPr>
            <p:cNvSpPr/>
            <p:nvPr/>
          </p:nvSpPr>
          <p:spPr>
            <a:xfrm>
              <a:off x="6758585" y="4683882"/>
              <a:ext cx="361251" cy="216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ysClr val="windowText" lastClr="000000"/>
                  </a:solidFill>
                </a:rPr>
                <a:t>T</a:t>
              </a:r>
              <a:r>
                <a:rPr lang="en-GB" sz="1000" baseline="-25000" dirty="0">
                  <a:solidFill>
                    <a:sysClr val="windowText" lastClr="000000"/>
                  </a:solidFill>
                </a:rPr>
                <a:t>3</a:t>
              </a:r>
            </a:p>
          </p:txBody>
        </p:sp>
        <p:sp>
          <p:nvSpPr>
            <p:cNvPr id="45" name="Rectangle: Rounded Corners 57">
              <a:extLst>
                <a:ext uri="{FF2B5EF4-FFF2-40B4-BE49-F238E27FC236}">
                  <a16:creationId xmlns:a16="http://schemas.microsoft.com/office/drawing/2014/main" id="{CC07F023-C72C-4985-B913-CE07F2626265}"/>
                </a:ext>
              </a:extLst>
            </p:cNvPr>
            <p:cNvSpPr/>
            <p:nvPr/>
          </p:nvSpPr>
          <p:spPr>
            <a:xfrm>
              <a:off x="4329284" y="4667795"/>
              <a:ext cx="366595" cy="216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ysClr val="windowText" lastClr="000000"/>
                  </a:solidFill>
                </a:rPr>
                <a:t>P</a:t>
              </a:r>
              <a:r>
                <a:rPr lang="en-GB" sz="1000" baseline="-25000" dirty="0">
                  <a:solidFill>
                    <a:sysClr val="windowText" lastClr="000000"/>
                  </a:solidFill>
                </a:rPr>
                <a:t>2</a:t>
              </a:r>
            </a:p>
          </p:txBody>
        </p:sp>
        <p:sp>
          <p:nvSpPr>
            <p:cNvPr id="46" name="Rectangle: Rounded Corners 59">
              <a:extLst>
                <a:ext uri="{FF2B5EF4-FFF2-40B4-BE49-F238E27FC236}">
                  <a16:creationId xmlns:a16="http://schemas.microsoft.com/office/drawing/2014/main" id="{53E6BBC9-7F99-47B7-A6F4-A6A8DE359F46}"/>
                </a:ext>
              </a:extLst>
            </p:cNvPr>
            <p:cNvSpPr/>
            <p:nvPr/>
          </p:nvSpPr>
          <p:spPr>
            <a:xfrm>
              <a:off x="6763347" y="3878416"/>
              <a:ext cx="330155" cy="216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ysClr val="windowText" lastClr="000000"/>
                  </a:solidFill>
                </a:rPr>
                <a:t>T</a:t>
              </a:r>
              <a:r>
                <a:rPr lang="en-GB" sz="1000" baseline="-25000" dirty="0">
                  <a:solidFill>
                    <a:sysClr val="windowText" lastClr="000000"/>
                  </a:solidFill>
                </a:rPr>
                <a:t>4</a:t>
              </a:r>
            </a:p>
          </p:txBody>
        </p:sp>
        <p:pic>
          <p:nvPicPr>
            <p:cNvPr id="47" name="Picture 46">
              <a:extLst>
                <a:ext uri="{FF2B5EF4-FFF2-40B4-BE49-F238E27FC236}">
                  <a16:creationId xmlns:a16="http://schemas.microsoft.com/office/drawing/2014/main" id="{D809B4BF-E288-44B9-86D2-B48DFDD3394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4485263" y="2434693"/>
              <a:ext cx="705234" cy="385706"/>
            </a:xfrm>
            <a:prstGeom prst="rect">
              <a:avLst/>
            </a:prstGeom>
            <a:effectLst>
              <a:softEdge rad="63500"/>
            </a:effectLst>
          </p:spPr>
        </p:pic>
        <p:cxnSp>
          <p:nvCxnSpPr>
            <p:cNvPr id="48" name="Straight Arrow Connector 47">
              <a:extLst>
                <a:ext uri="{FF2B5EF4-FFF2-40B4-BE49-F238E27FC236}">
                  <a16:creationId xmlns:a16="http://schemas.microsoft.com/office/drawing/2014/main" id="{1C570064-48C2-4136-B23F-02837A7A0724}"/>
                </a:ext>
              </a:extLst>
            </p:cNvPr>
            <p:cNvCxnSpPr>
              <a:cxnSpLocks/>
              <a:stCxn id="41" idx="2"/>
            </p:cNvCxnSpPr>
            <p:nvPr/>
          </p:nvCxnSpPr>
          <p:spPr>
            <a:xfrm>
              <a:off x="4964153" y="3222685"/>
              <a:ext cx="0" cy="206315"/>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F08E5ABB-0EF1-41F5-8177-9D13693DA0DD}"/>
                </a:ext>
              </a:extLst>
            </p:cNvPr>
            <p:cNvSpPr txBox="1"/>
            <p:nvPr/>
          </p:nvSpPr>
          <p:spPr>
            <a:xfrm>
              <a:off x="5808288" y="5510953"/>
              <a:ext cx="1555080" cy="707886"/>
            </a:xfrm>
            <a:prstGeom prst="rect">
              <a:avLst/>
            </a:prstGeom>
            <a:solidFill>
              <a:schemeClr val="bg1"/>
            </a:solidFill>
            <a:ln>
              <a:solidFill>
                <a:schemeClr val="tx1"/>
              </a:solidFill>
            </a:ln>
          </p:spPr>
          <p:txBody>
            <a:bodyPr wrap="square" rtlCol="0">
              <a:spAutoFit/>
            </a:bodyPr>
            <a:lstStyle/>
            <a:p>
              <a:r>
                <a:rPr lang="en-GB" sz="1000" dirty="0">
                  <a:solidFill>
                    <a:srgbClr val="FF0000"/>
                  </a:solidFill>
                </a:rPr>
                <a:t>Hot fluid (oil)</a:t>
              </a:r>
            </a:p>
            <a:p>
              <a:r>
                <a:rPr lang="en-GB" sz="1000" dirty="0"/>
                <a:t>Max temp: 80°C</a:t>
              </a:r>
            </a:p>
            <a:p>
              <a:r>
                <a:rPr lang="en-GB" sz="1000" dirty="0"/>
                <a:t>Max pressure: 2bar</a:t>
              </a:r>
            </a:p>
            <a:p>
              <a:r>
                <a:rPr lang="en-GB" sz="1000" dirty="0"/>
                <a:t>Flow rate: 0.00025m</a:t>
              </a:r>
              <a:r>
                <a:rPr lang="en-GB" sz="1000" baseline="30000" dirty="0"/>
                <a:t>3</a:t>
              </a:r>
              <a:r>
                <a:rPr lang="en-GB" sz="1000" dirty="0"/>
                <a:t>/s</a:t>
              </a:r>
            </a:p>
          </p:txBody>
        </p:sp>
        <p:sp>
          <p:nvSpPr>
            <p:cNvPr id="50" name="TextBox 49">
              <a:extLst>
                <a:ext uri="{FF2B5EF4-FFF2-40B4-BE49-F238E27FC236}">
                  <a16:creationId xmlns:a16="http://schemas.microsoft.com/office/drawing/2014/main" id="{8AA50E5E-F0C9-4BB2-8769-5787125F0CC0}"/>
                </a:ext>
              </a:extLst>
            </p:cNvPr>
            <p:cNvSpPr txBox="1"/>
            <p:nvPr/>
          </p:nvSpPr>
          <p:spPr>
            <a:xfrm>
              <a:off x="7308835" y="5511352"/>
              <a:ext cx="1311258" cy="707886"/>
            </a:xfrm>
            <a:prstGeom prst="rect">
              <a:avLst/>
            </a:prstGeom>
            <a:solidFill>
              <a:schemeClr val="bg1"/>
            </a:solidFill>
            <a:ln>
              <a:solidFill>
                <a:schemeClr val="tx1"/>
              </a:solidFill>
            </a:ln>
          </p:spPr>
          <p:txBody>
            <a:bodyPr wrap="square" rtlCol="0">
              <a:spAutoFit/>
            </a:bodyPr>
            <a:lstStyle/>
            <a:p>
              <a:r>
                <a:rPr lang="en-GB" sz="1000" dirty="0">
                  <a:solidFill>
                    <a:srgbClr val="00B0F0"/>
                  </a:solidFill>
                </a:rPr>
                <a:t>Cold fluid (air)</a:t>
              </a:r>
            </a:p>
            <a:p>
              <a:r>
                <a:rPr lang="en-GB" sz="1000" dirty="0"/>
                <a:t>Min temp: 20°C</a:t>
              </a:r>
            </a:p>
            <a:p>
              <a:r>
                <a:rPr lang="en-GB" sz="1000" dirty="0"/>
                <a:t>Pressure: 1bar</a:t>
              </a:r>
            </a:p>
            <a:p>
              <a:r>
                <a:rPr lang="en-GB" sz="1000" dirty="0"/>
                <a:t>Flow rate: 0.83m</a:t>
              </a:r>
              <a:r>
                <a:rPr lang="en-GB" sz="1000" baseline="30000" dirty="0"/>
                <a:t>3</a:t>
              </a:r>
              <a:r>
                <a:rPr lang="en-GB" sz="1000" dirty="0"/>
                <a:t>/s</a:t>
              </a:r>
            </a:p>
          </p:txBody>
        </p:sp>
      </p:grpSp>
      <p:pic>
        <p:nvPicPr>
          <p:cNvPr id="81" name="Picture 80"/>
          <p:cNvPicPr>
            <a:picLocks noChangeAspect="1"/>
          </p:cNvPicPr>
          <p:nvPr/>
        </p:nvPicPr>
        <p:blipFill>
          <a:blip r:embed="rId12"/>
          <a:stretch>
            <a:fillRect/>
          </a:stretch>
        </p:blipFill>
        <p:spPr>
          <a:xfrm>
            <a:off x="6672064" y="1412776"/>
            <a:ext cx="4876693" cy="2373840"/>
          </a:xfrm>
          <a:prstGeom prst="rect">
            <a:avLst/>
          </a:prstGeom>
        </p:spPr>
      </p:pic>
      <p:pic>
        <p:nvPicPr>
          <p:cNvPr id="82" name="Picture 81"/>
          <p:cNvPicPr>
            <a:picLocks noChangeAspect="1"/>
          </p:cNvPicPr>
          <p:nvPr/>
        </p:nvPicPr>
        <p:blipFill>
          <a:blip r:embed="rId13"/>
          <a:stretch>
            <a:fillRect/>
          </a:stretch>
        </p:blipFill>
        <p:spPr>
          <a:xfrm>
            <a:off x="7536160" y="3861048"/>
            <a:ext cx="3818994" cy="2389403"/>
          </a:xfrm>
          <a:prstGeom prst="rect">
            <a:avLst/>
          </a:prstGeom>
        </p:spPr>
      </p:pic>
      <p:pic>
        <p:nvPicPr>
          <p:cNvPr id="4" name="Picture 3"/>
          <p:cNvPicPr>
            <a:picLocks noChangeAspect="1"/>
          </p:cNvPicPr>
          <p:nvPr/>
        </p:nvPicPr>
        <p:blipFill>
          <a:blip r:embed="rId14"/>
          <a:stretch>
            <a:fillRect/>
          </a:stretch>
        </p:blipFill>
        <p:spPr>
          <a:xfrm>
            <a:off x="6425534" y="3884832"/>
            <a:ext cx="5313134" cy="2341833"/>
          </a:xfrm>
          <a:prstGeom prst="rect">
            <a:avLst/>
          </a:prstGeom>
        </p:spPr>
      </p:pic>
    </p:spTree>
    <p:extLst>
      <p:ext uri="{BB962C8B-B14F-4D97-AF65-F5344CB8AC3E}">
        <p14:creationId xmlns:p14="http://schemas.microsoft.com/office/powerpoint/2010/main" val="1140610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Framework implementation: </a:t>
            </a:r>
            <a:r>
              <a:rPr lang="en-US" dirty="0" smtClean="0"/>
              <a:t>Heat </a:t>
            </a:r>
            <a:r>
              <a:rPr lang="en-US" dirty="0"/>
              <a:t>exchanger test </a:t>
            </a:r>
            <a:r>
              <a:rPr lang="en-US" dirty="0" smtClean="0"/>
              <a:t>rig</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862363093"/>
              </p:ext>
            </p:extLst>
          </p:nvPr>
        </p:nvGraphicFramePr>
        <p:xfrm>
          <a:off x="759697" y="2195970"/>
          <a:ext cx="3536103" cy="2154996"/>
        </p:xfrm>
        <a:graphic>
          <a:graphicData uri="http://schemas.openxmlformats.org/drawingml/2006/table">
            <a:tbl>
              <a:tblPr firstRow="1" firstCol="1" bandRow="1">
                <a:tableStyleId>{C083E6E3-FA7D-4D7B-A595-EF9225AFEA82}</a:tableStyleId>
              </a:tblPr>
              <a:tblGrid>
                <a:gridCol w="2277489">
                  <a:extLst>
                    <a:ext uri="{9D8B030D-6E8A-4147-A177-3AD203B41FA5}">
                      <a16:colId xmlns:a16="http://schemas.microsoft.com/office/drawing/2014/main" val="640780805"/>
                    </a:ext>
                  </a:extLst>
                </a:gridCol>
                <a:gridCol w="1258614">
                  <a:extLst>
                    <a:ext uri="{9D8B030D-6E8A-4147-A177-3AD203B41FA5}">
                      <a16:colId xmlns:a16="http://schemas.microsoft.com/office/drawing/2014/main" val="2456568876"/>
                    </a:ext>
                  </a:extLst>
                </a:gridCol>
              </a:tblGrid>
              <a:tr h="278064">
                <a:tc>
                  <a:txBody>
                    <a:bodyPr/>
                    <a:lstStyle/>
                    <a:p>
                      <a:pPr marL="0" algn="l" defTabSz="685800" rtl="0" eaLnBrk="1" latinLnBrk="0" hangingPunct="1">
                        <a:spcBef>
                          <a:spcPts val="300"/>
                        </a:spcBef>
                        <a:spcAft>
                          <a:spcPts val="0"/>
                        </a:spcAft>
                      </a:pPr>
                      <a:r>
                        <a:rPr lang="en-US" sz="1200" kern="1200" dirty="0">
                          <a:effectLst/>
                        </a:rPr>
                        <a:t>Parameter</a:t>
                      </a:r>
                      <a:endParaRPr lang="en-GB" sz="12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200" kern="1200" dirty="0">
                          <a:effectLst/>
                        </a:rPr>
                        <a:t>Distribution </a:t>
                      </a:r>
                      <a:endParaRPr lang="en-GB" sz="12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439874687"/>
                  </a:ext>
                </a:extLst>
              </a:tr>
              <a:tr h="312822">
                <a:tc>
                  <a:txBody>
                    <a:bodyPr/>
                    <a:lstStyle/>
                    <a:p>
                      <a:pPr marL="0" algn="l" defTabSz="685800" rtl="0" eaLnBrk="1" latinLnBrk="0" hangingPunct="1">
                        <a:spcBef>
                          <a:spcPts val="300"/>
                        </a:spcBef>
                        <a:spcAft>
                          <a:spcPts val="0"/>
                        </a:spcAft>
                      </a:pPr>
                      <a:r>
                        <a:rPr lang="en-US" sz="1200" kern="1200" dirty="0">
                          <a:effectLst/>
                        </a:rPr>
                        <a:t>T1, HEx In (°C)</a:t>
                      </a:r>
                      <a:endParaRPr lang="en-GB" sz="12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200" kern="1200" dirty="0">
                          <a:effectLst/>
                        </a:rPr>
                        <a:t>Lognormal</a:t>
                      </a:r>
                      <a:endParaRPr lang="en-GB" sz="12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910630099"/>
                  </a:ext>
                </a:extLst>
              </a:tr>
              <a:tr h="312822">
                <a:tc>
                  <a:txBody>
                    <a:bodyPr/>
                    <a:lstStyle/>
                    <a:p>
                      <a:pPr marL="0" algn="l" defTabSz="685800" rtl="0" eaLnBrk="1" latinLnBrk="0" hangingPunct="1">
                        <a:spcBef>
                          <a:spcPts val="300"/>
                        </a:spcBef>
                        <a:spcAft>
                          <a:spcPts val="0"/>
                        </a:spcAft>
                      </a:pPr>
                      <a:r>
                        <a:rPr lang="en-US" sz="1200" kern="1200" dirty="0">
                          <a:effectLst/>
                        </a:rPr>
                        <a:t>T2, HEx Out (°C)</a:t>
                      </a:r>
                      <a:endParaRPr lang="en-GB" sz="12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200" kern="1200" dirty="0">
                          <a:effectLst/>
                        </a:rPr>
                        <a:t>Lognormal</a:t>
                      </a:r>
                      <a:endParaRPr lang="en-GB" sz="12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541476918"/>
                  </a:ext>
                </a:extLst>
              </a:tr>
              <a:tr h="312822">
                <a:tc>
                  <a:txBody>
                    <a:bodyPr/>
                    <a:lstStyle/>
                    <a:p>
                      <a:pPr marL="0" algn="l" defTabSz="685800" rtl="0" eaLnBrk="1" latinLnBrk="0" hangingPunct="1">
                        <a:spcBef>
                          <a:spcPts val="300"/>
                        </a:spcBef>
                        <a:spcAft>
                          <a:spcPts val="0"/>
                        </a:spcAft>
                      </a:pPr>
                      <a:r>
                        <a:rPr lang="en-US" sz="1200" kern="1200" dirty="0">
                          <a:effectLst/>
                        </a:rPr>
                        <a:t>T3, Temp dial out (°C)</a:t>
                      </a:r>
                      <a:endParaRPr lang="en-GB" sz="12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200" kern="1200" dirty="0">
                          <a:effectLst/>
                        </a:rPr>
                        <a:t>Normal</a:t>
                      </a:r>
                      <a:endParaRPr lang="en-GB" sz="12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395776497"/>
                  </a:ext>
                </a:extLst>
              </a:tr>
              <a:tr h="312822">
                <a:tc>
                  <a:txBody>
                    <a:bodyPr/>
                    <a:lstStyle/>
                    <a:p>
                      <a:pPr marL="0" algn="l" defTabSz="685800" rtl="0" eaLnBrk="1" latinLnBrk="0" hangingPunct="1">
                        <a:spcBef>
                          <a:spcPts val="300"/>
                        </a:spcBef>
                        <a:spcAft>
                          <a:spcPts val="0"/>
                        </a:spcAft>
                      </a:pPr>
                      <a:r>
                        <a:rPr lang="en-US" sz="1200" kern="1200" dirty="0">
                          <a:effectLst/>
                        </a:rPr>
                        <a:t>T4, Temp blower (°C)</a:t>
                      </a:r>
                      <a:endParaRPr lang="en-GB" sz="12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200" kern="1200" dirty="0">
                          <a:effectLst/>
                        </a:rPr>
                        <a:t>Uniform</a:t>
                      </a:r>
                      <a:endParaRPr lang="en-GB" sz="12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093892096"/>
                  </a:ext>
                </a:extLst>
              </a:tr>
              <a:tr h="312822">
                <a:tc>
                  <a:txBody>
                    <a:bodyPr/>
                    <a:lstStyle/>
                    <a:p>
                      <a:pPr marL="0" algn="l" defTabSz="685800" rtl="0" eaLnBrk="1" latinLnBrk="0" hangingPunct="1">
                        <a:spcBef>
                          <a:spcPts val="300"/>
                        </a:spcBef>
                        <a:spcAft>
                          <a:spcPts val="0"/>
                        </a:spcAft>
                      </a:pPr>
                      <a:r>
                        <a:rPr lang="en-US" sz="1200" kern="1200" dirty="0">
                          <a:effectLst/>
                        </a:rPr>
                        <a:t>P1, Pressure pre-HEx (bar)</a:t>
                      </a:r>
                      <a:endParaRPr lang="en-GB" sz="12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200" kern="1200" dirty="0">
                          <a:effectLst/>
                        </a:rPr>
                        <a:t>Normal</a:t>
                      </a:r>
                      <a:endParaRPr lang="en-GB" sz="12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504437647"/>
                  </a:ext>
                </a:extLst>
              </a:tr>
              <a:tr h="312822">
                <a:tc>
                  <a:txBody>
                    <a:bodyPr/>
                    <a:lstStyle/>
                    <a:p>
                      <a:pPr marL="0" algn="l" defTabSz="685800" rtl="0" eaLnBrk="1" latinLnBrk="0" hangingPunct="1">
                        <a:spcBef>
                          <a:spcPts val="300"/>
                        </a:spcBef>
                        <a:spcAft>
                          <a:spcPts val="0"/>
                        </a:spcAft>
                      </a:pPr>
                      <a:r>
                        <a:rPr lang="en-US" sz="1200" kern="1200" dirty="0">
                          <a:effectLst/>
                        </a:rPr>
                        <a:t>P2, Pressure post-HEx (bar)</a:t>
                      </a:r>
                      <a:endParaRPr lang="en-GB" sz="12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200" kern="1200" dirty="0">
                          <a:effectLst/>
                        </a:rPr>
                        <a:t>Uniform</a:t>
                      </a:r>
                      <a:endParaRPr lang="en-GB" sz="12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335159618"/>
                  </a:ext>
                </a:extLst>
              </a:tr>
            </a:tbl>
          </a:graphicData>
        </a:graphic>
      </p:graphicFrame>
      <p:sp>
        <p:nvSpPr>
          <p:cNvPr id="7" name="Rounded Rectangle 6"/>
          <p:cNvSpPr/>
          <p:nvPr/>
        </p:nvSpPr>
        <p:spPr>
          <a:xfrm>
            <a:off x="638986" y="1844824"/>
            <a:ext cx="2345248" cy="340519"/>
          </a:xfrm>
          <a:prstGeom prst="roundRect">
            <a:avLst/>
          </a:prstGeom>
          <a:solidFill>
            <a:schemeClr val="bg1"/>
          </a:solidFill>
          <a:ln>
            <a:noFill/>
          </a:ln>
        </p:spPr>
        <p:txBody>
          <a:bodyPr wrap="square">
            <a:spAutoFit/>
          </a:bodyPr>
          <a:lstStyle/>
          <a:p>
            <a:pPr>
              <a:spcAft>
                <a:spcPts val="600"/>
              </a:spcAft>
            </a:pPr>
            <a:r>
              <a:rPr lang="en-GB" sz="1400" b="1" dirty="0" smtClean="0">
                <a:latin typeface="Arial" panose="020B0604020202020204" pitchFamily="34" charset="0"/>
                <a:cs typeface="Arial" panose="020B0604020202020204" pitchFamily="34" charset="0"/>
              </a:rPr>
              <a:t>Quantitative recordings</a:t>
            </a:r>
            <a:endParaRPr lang="en-GB" sz="1400" b="1" dirty="0">
              <a:latin typeface="Arial" panose="020B0604020202020204" pitchFamily="34" charset="0"/>
              <a:cs typeface="Arial" panose="020B0604020202020204" pitchFamily="34" charset="0"/>
            </a:endParaRPr>
          </a:p>
        </p:txBody>
      </p:sp>
      <p:sp>
        <p:nvSpPr>
          <p:cNvPr id="9" name="Rounded Rectangle 8"/>
          <p:cNvSpPr/>
          <p:nvPr/>
        </p:nvSpPr>
        <p:spPr>
          <a:xfrm>
            <a:off x="733790" y="4869160"/>
            <a:ext cx="2042131" cy="338457"/>
          </a:xfrm>
          <a:prstGeom prst="roundRect">
            <a:avLst>
              <a:gd name="adj" fmla="val 8769"/>
            </a:avLst>
          </a:prstGeom>
          <a:solidFill>
            <a:schemeClr val="accent3">
              <a:lumMod val="20000"/>
              <a:lumOff val="80000"/>
              <a:alpha val="50000"/>
            </a:schemeClr>
          </a:solidFill>
          <a:ln>
            <a:noFill/>
          </a:ln>
        </p:spPr>
        <p:txBody>
          <a:bodyPr wrap="square">
            <a:spAutoFit/>
          </a:bodyPr>
          <a:lstStyle/>
          <a:p>
            <a:pPr>
              <a:lnSpc>
                <a:spcPct val="107000"/>
              </a:lnSpc>
              <a:spcBef>
                <a:spcPts val="300"/>
              </a:spcBef>
              <a:spcAft>
                <a:spcPts val="0"/>
              </a:spcAft>
            </a:pPr>
            <a:r>
              <a:rPr lang="en-GB" sz="1400" dirty="0"/>
              <a:t>Measurement reliability</a:t>
            </a:r>
            <a:endParaRPr lang="en-GB" sz="14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Rounded Rectangle 9"/>
          <p:cNvSpPr/>
          <p:nvPr/>
        </p:nvSpPr>
        <p:spPr>
          <a:xfrm>
            <a:off x="733790" y="5255500"/>
            <a:ext cx="2042131" cy="321987"/>
          </a:xfrm>
          <a:prstGeom prst="roundRect">
            <a:avLst>
              <a:gd name="adj" fmla="val 8769"/>
            </a:avLst>
          </a:prstGeom>
          <a:solidFill>
            <a:schemeClr val="accent3">
              <a:lumMod val="20000"/>
              <a:lumOff val="80000"/>
              <a:alpha val="50000"/>
            </a:schemeClr>
          </a:solidFill>
          <a:ln>
            <a:noFill/>
          </a:ln>
        </p:spPr>
        <p:txBody>
          <a:bodyPr wrap="square">
            <a:spAutoFit/>
          </a:bodyPr>
          <a:lstStyle/>
          <a:p>
            <a:pPr>
              <a:lnSpc>
                <a:spcPct val="107000"/>
              </a:lnSpc>
              <a:spcBef>
                <a:spcPts val="300"/>
              </a:spcBef>
              <a:spcAft>
                <a:spcPts val="0"/>
              </a:spcAft>
            </a:pPr>
            <a:r>
              <a:rPr lang="en-GB" sz="1400" dirty="0" smtClean="0"/>
              <a:t>Basis of estimate</a:t>
            </a:r>
            <a:endParaRPr lang="en-GB" sz="14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 name="Rounded Rectangle 10"/>
          <p:cNvSpPr/>
          <p:nvPr/>
        </p:nvSpPr>
        <p:spPr>
          <a:xfrm>
            <a:off x="733790" y="5600192"/>
            <a:ext cx="2042131" cy="321987"/>
          </a:xfrm>
          <a:prstGeom prst="roundRect">
            <a:avLst>
              <a:gd name="adj" fmla="val 8769"/>
            </a:avLst>
          </a:prstGeom>
          <a:solidFill>
            <a:schemeClr val="accent3">
              <a:lumMod val="20000"/>
              <a:lumOff val="80000"/>
              <a:alpha val="50000"/>
            </a:schemeClr>
          </a:solidFill>
          <a:ln>
            <a:noFill/>
          </a:ln>
        </p:spPr>
        <p:txBody>
          <a:bodyPr wrap="square">
            <a:spAutoFit/>
          </a:bodyPr>
          <a:lstStyle/>
          <a:p>
            <a:pPr>
              <a:lnSpc>
                <a:spcPct val="107000"/>
              </a:lnSpc>
              <a:spcBef>
                <a:spcPts val="300"/>
              </a:spcBef>
              <a:spcAft>
                <a:spcPts val="0"/>
              </a:spcAft>
            </a:pPr>
            <a:r>
              <a:rPr lang="en-GB" sz="1400" dirty="0"/>
              <a:t>Reading accuracy</a:t>
            </a:r>
            <a:endParaRPr lang="en-GB" sz="14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2" name="Rounded Rectangle 11"/>
          <p:cNvSpPr/>
          <p:nvPr/>
        </p:nvSpPr>
        <p:spPr>
          <a:xfrm>
            <a:off x="2873893" y="4917559"/>
            <a:ext cx="1421907" cy="580115"/>
          </a:xfrm>
          <a:prstGeom prst="roundRect">
            <a:avLst>
              <a:gd name="adj" fmla="val 8769"/>
            </a:avLst>
          </a:prstGeom>
          <a:solidFill>
            <a:schemeClr val="accent3">
              <a:lumMod val="20000"/>
              <a:lumOff val="80000"/>
              <a:alpha val="50000"/>
            </a:schemeClr>
          </a:solidFill>
          <a:ln>
            <a:noFill/>
          </a:ln>
        </p:spPr>
        <p:txBody>
          <a:bodyPr wrap="square">
            <a:spAutoFit/>
          </a:bodyPr>
          <a:lstStyle/>
          <a:p>
            <a:pPr>
              <a:lnSpc>
                <a:spcPct val="107000"/>
              </a:lnSpc>
              <a:spcBef>
                <a:spcPts val="300"/>
              </a:spcBef>
              <a:spcAft>
                <a:spcPts val="0"/>
              </a:spcAft>
            </a:pPr>
            <a:r>
              <a:rPr lang="en-GB" sz="1400" dirty="0"/>
              <a:t>Environmental conditions</a:t>
            </a:r>
            <a:endParaRPr lang="en-GB" sz="14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3" name="Rounded Rectangle 12"/>
          <p:cNvSpPr/>
          <p:nvPr/>
        </p:nvSpPr>
        <p:spPr>
          <a:xfrm>
            <a:off x="2873893" y="5584788"/>
            <a:ext cx="1421907" cy="338457"/>
          </a:xfrm>
          <a:prstGeom prst="roundRect">
            <a:avLst>
              <a:gd name="adj" fmla="val 8769"/>
            </a:avLst>
          </a:prstGeom>
          <a:solidFill>
            <a:schemeClr val="accent3">
              <a:lumMod val="20000"/>
              <a:lumOff val="80000"/>
              <a:alpha val="50000"/>
            </a:schemeClr>
          </a:solidFill>
          <a:ln>
            <a:noFill/>
          </a:ln>
        </p:spPr>
        <p:txBody>
          <a:bodyPr wrap="square">
            <a:spAutoFit/>
          </a:bodyPr>
          <a:lstStyle/>
          <a:p>
            <a:pPr>
              <a:lnSpc>
                <a:spcPct val="107000"/>
              </a:lnSpc>
              <a:spcBef>
                <a:spcPts val="300"/>
              </a:spcBef>
              <a:spcAft>
                <a:spcPts val="0"/>
              </a:spcAft>
            </a:pPr>
            <a:r>
              <a:rPr lang="en-GB" sz="1400" dirty="0"/>
              <a:t>Sample size</a:t>
            </a:r>
            <a:endParaRPr lang="en-GB" sz="14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5" name="Rounded Rectangle 14"/>
          <p:cNvSpPr/>
          <p:nvPr/>
        </p:nvSpPr>
        <p:spPr>
          <a:xfrm>
            <a:off x="638985" y="4509120"/>
            <a:ext cx="3073040" cy="340519"/>
          </a:xfrm>
          <a:prstGeom prst="roundRect">
            <a:avLst/>
          </a:prstGeom>
          <a:solidFill>
            <a:schemeClr val="bg1"/>
          </a:solidFill>
          <a:ln>
            <a:noFill/>
          </a:ln>
        </p:spPr>
        <p:txBody>
          <a:bodyPr wrap="square">
            <a:spAutoFit/>
          </a:bodyPr>
          <a:lstStyle/>
          <a:p>
            <a:pPr>
              <a:spcAft>
                <a:spcPts val="600"/>
              </a:spcAft>
            </a:pPr>
            <a:r>
              <a:rPr lang="en-GB" sz="1400" b="1" dirty="0" smtClean="0">
                <a:latin typeface="Arial" panose="020B0604020202020204" pitchFamily="34" charset="0"/>
                <a:cs typeface="Arial" panose="020B0604020202020204" pitchFamily="34" charset="0"/>
              </a:rPr>
              <a:t>Qualitative factors (Lognormal)</a:t>
            </a:r>
            <a:endParaRPr lang="en-GB" sz="1400" b="1" dirty="0">
              <a:latin typeface="Arial" panose="020B0604020202020204" pitchFamily="34" charset="0"/>
              <a:cs typeface="Arial" panose="020B0604020202020204" pitchFamily="34" charset="0"/>
            </a:endParaRPr>
          </a:p>
        </p:txBody>
      </p:sp>
      <p:sp>
        <p:nvSpPr>
          <p:cNvPr id="16" name="Rounded Rectangle 15"/>
          <p:cNvSpPr/>
          <p:nvPr/>
        </p:nvSpPr>
        <p:spPr>
          <a:xfrm>
            <a:off x="664797" y="1267200"/>
            <a:ext cx="5575219" cy="442674"/>
          </a:xfrm>
          <a:prstGeom prst="roundRect">
            <a:avLst/>
          </a:prstGeom>
          <a:solidFill>
            <a:schemeClr val="bg1"/>
          </a:solidFill>
          <a:ln>
            <a:noFill/>
          </a:ln>
        </p:spPr>
        <p:txBody>
          <a:bodyPr wrap="square">
            <a:spAutoFit/>
          </a:bodyPr>
          <a:lstStyle/>
          <a:p>
            <a:pPr>
              <a:spcAft>
                <a:spcPts val="600"/>
              </a:spcAft>
            </a:pPr>
            <a:r>
              <a:rPr lang="en-GB" sz="2000" b="1" dirty="0">
                <a:solidFill>
                  <a:schemeClr val="accent3"/>
                </a:solidFill>
                <a:latin typeface="Arial" panose="020B0604020202020204" pitchFamily="34" charset="0"/>
                <a:cs typeface="Arial" panose="020B0604020202020204" pitchFamily="34" charset="0"/>
              </a:rPr>
              <a:t>Step </a:t>
            </a:r>
            <a:r>
              <a:rPr lang="en-GB" sz="2000" b="1" dirty="0" smtClean="0">
                <a:solidFill>
                  <a:schemeClr val="accent3"/>
                </a:solidFill>
                <a:latin typeface="Arial" panose="020B0604020202020204" pitchFamily="34" charset="0"/>
                <a:cs typeface="Arial" panose="020B0604020202020204" pitchFamily="34" charset="0"/>
              </a:rPr>
              <a:t>1: Identify parameters &amp; distributions</a:t>
            </a:r>
            <a:endParaRPr lang="en-GB" sz="2000" b="1" dirty="0">
              <a:solidFill>
                <a:schemeClr val="accent3"/>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5559344" y="1709874"/>
            <a:ext cx="5773412" cy="4157832"/>
          </a:xfrm>
          <a:prstGeom prst="rect">
            <a:avLst/>
          </a:prstGeom>
        </p:spPr>
      </p:pic>
    </p:spTree>
    <p:extLst>
      <p:ext uri="{BB962C8B-B14F-4D97-AF65-F5344CB8AC3E}">
        <p14:creationId xmlns:p14="http://schemas.microsoft.com/office/powerpoint/2010/main" val="997973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Framework implementation: </a:t>
            </a:r>
            <a:r>
              <a:rPr lang="en-US" dirty="0"/>
              <a:t>Heat exchanger test rig</a:t>
            </a:r>
            <a:endParaRPr lang="en-GB" dirty="0"/>
          </a:p>
        </p:txBody>
      </p:sp>
      <p:graphicFrame>
        <p:nvGraphicFramePr>
          <p:cNvPr id="4" name="Content Placeholder 3"/>
          <p:cNvGraphicFramePr>
            <a:graphicFrameLocks noGrp="1"/>
          </p:cNvGraphicFramePr>
          <p:nvPr>
            <p:ph sz="quarter" idx="15"/>
            <p:extLst>
              <p:ext uri="{D42A27DB-BD31-4B8C-83A1-F6EECF244321}">
                <p14:modId xmlns:p14="http://schemas.microsoft.com/office/powerpoint/2010/main" val="3906119543"/>
              </p:ext>
            </p:extLst>
          </p:nvPr>
        </p:nvGraphicFramePr>
        <p:xfrm>
          <a:off x="755582" y="2276872"/>
          <a:ext cx="10680837" cy="3150350"/>
        </p:xfrm>
        <a:graphic>
          <a:graphicData uri="http://schemas.openxmlformats.org/drawingml/2006/table">
            <a:tbl>
              <a:tblPr firstRow="1" firstCol="1" bandRow="1">
                <a:tableStyleId>{C083E6E3-FA7D-4D7B-A595-EF9225AFEA82}</a:tableStyleId>
              </a:tblPr>
              <a:tblGrid>
                <a:gridCol w="2556000">
                  <a:extLst>
                    <a:ext uri="{9D8B030D-6E8A-4147-A177-3AD203B41FA5}">
                      <a16:colId xmlns:a16="http://schemas.microsoft.com/office/drawing/2014/main" val="2978373988"/>
                    </a:ext>
                  </a:extLst>
                </a:gridCol>
                <a:gridCol w="1160691">
                  <a:extLst>
                    <a:ext uri="{9D8B030D-6E8A-4147-A177-3AD203B41FA5}">
                      <a16:colId xmlns:a16="http://schemas.microsoft.com/office/drawing/2014/main" val="1682019493"/>
                    </a:ext>
                  </a:extLst>
                </a:gridCol>
                <a:gridCol w="1160691">
                  <a:extLst>
                    <a:ext uri="{9D8B030D-6E8A-4147-A177-3AD203B41FA5}">
                      <a16:colId xmlns:a16="http://schemas.microsoft.com/office/drawing/2014/main" val="4199949023"/>
                    </a:ext>
                  </a:extLst>
                </a:gridCol>
                <a:gridCol w="1160691">
                  <a:extLst>
                    <a:ext uri="{9D8B030D-6E8A-4147-A177-3AD203B41FA5}">
                      <a16:colId xmlns:a16="http://schemas.microsoft.com/office/drawing/2014/main" val="1236161545"/>
                    </a:ext>
                  </a:extLst>
                </a:gridCol>
                <a:gridCol w="1160691">
                  <a:extLst>
                    <a:ext uri="{9D8B030D-6E8A-4147-A177-3AD203B41FA5}">
                      <a16:colId xmlns:a16="http://schemas.microsoft.com/office/drawing/2014/main" val="3539356039"/>
                    </a:ext>
                  </a:extLst>
                </a:gridCol>
                <a:gridCol w="1160691">
                  <a:extLst>
                    <a:ext uri="{9D8B030D-6E8A-4147-A177-3AD203B41FA5}">
                      <a16:colId xmlns:a16="http://schemas.microsoft.com/office/drawing/2014/main" val="2095009281"/>
                    </a:ext>
                  </a:extLst>
                </a:gridCol>
                <a:gridCol w="1160691">
                  <a:extLst>
                    <a:ext uri="{9D8B030D-6E8A-4147-A177-3AD203B41FA5}">
                      <a16:colId xmlns:a16="http://schemas.microsoft.com/office/drawing/2014/main" val="1060317669"/>
                    </a:ext>
                  </a:extLst>
                </a:gridCol>
                <a:gridCol w="1160691">
                  <a:extLst>
                    <a:ext uri="{9D8B030D-6E8A-4147-A177-3AD203B41FA5}">
                      <a16:colId xmlns:a16="http://schemas.microsoft.com/office/drawing/2014/main" val="2751333030"/>
                    </a:ext>
                  </a:extLst>
                </a:gridCol>
              </a:tblGrid>
              <a:tr h="504056">
                <a:tc>
                  <a:txBody>
                    <a:bodyPr/>
                    <a:lstStyle/>
                    <a:p>
                      <a:pPr marL="0" algn="l" defTabSz="685800" rtl="0" eaLnBrk="1" latinLnBrk="0" hangingPunct="1">
                        <a:spcBef>
                          <a:spcPts val="300"/>
                        </a:spcBef>
                        <a:spcAft>
                          <a:spcPts val="0"/>
                        </a:spcAft>
                      </a:pPr>
                      <a:r>
                        <a:rPr lang="en-US" sz="1400" kern="1200" dirty="0">
                          <a:effectLst/>
                        </a:rPr>
                        <a:t>Parameter</a:t>
                      </a:r>
                      <a:endParaRPr lang="en-GB" sz="14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dirty="0">
                          <a:effectLst/>
                        </a:rPr>
                        <a:t>Reading interval</a:t>
                      </a:r>
                      <a:endParaRPr lang="en-GB" sz="14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dirty="0">
                          <a:effectLst/>
                        </a:rPr>
                        <a:t>Reading error</a:t>
                      </a:r>
                      <a:endParaRPr lang="en-GB" sz="1400" kern="1200" dirty="0">
                        <a:solidFill>
                          <a:schemeClr val="dk1"/>
                        </a:solidFill>
                        <a:effectLst/>
                        <a:latin typeface="+mn-lt"/>
                        <a:ea typeface="+mn-ea"/>
                        <a:cs typeface="+mn-cs"/>
                      </a:endParaRPr>
                    </a:p>
                  </a:txBody>
                  <a:tcPr marL="68580" marR="68580" marT="0" marB="0" anchor="ctr"/>
                </a:tc>
                <a:tc>
                  <a:txBody>
                    <a:bodyPr/>
                    <a:lstStyle/>
                    <a:p>
                      <a:pPr marL="0" algn="ctr" defTabSz="685800" rtl="0" eaLnBrk="1" latinLnBrk="0" hangingPunct="1">
                        <a:spcBef>
                          <a:spcPts val="300"/>
                        </a:spcBef>
                        <a:spcAft>
                          <a:spcPts val="0"/>
                        </a:spcAft>
                      </a:pPr>
                      <a:r>
                        <a:rPr lang="en-US" sz="1400" kern="1200" dirty="0">
                          <a:effectLst/>
                        </a:rPr>
                        <a:t>Distribution </a:t>
                      </a:r>
                      <a:endParaRPr lang="en-GB" sz="1400" kern="1200" dirty="0">
                        <a:solidFill>
                          <a:schemeClr val="dk1"/>
                        </a:solidFill>
                        <a:effectLst/>
                        <a:latin typeface="+mn-lt"/>
                        <a:ea typeface="+mn-ea"/>
                        <a:cs typeface="+mn-cs"/>
                      </a:endParaRPr>
                    </a:p>
                  </a:txBody>
                  <a:tcPr marL="68580" marR="68580" marT="0" marB="0" anchor="ctr"/>
                </a:tc>
                <a:tc>
                  <a:txBody>
                    <a:bodyPr/>
                    <a:lstStyle/>
                    <a:p>
                      <a:pPr marL="0" algn="ctr" defTabSz="685800" rtl="0" eaLnBrk="1" latinLnBrk="0" hangingPunct="1">
                        <a:spcBef>
                          <a:spcPts val="300"/>
                        </a:spcBef>
                        <a:spcAft>
                          <a:spcPts val="0"/>
                        </a:spcAft>
                      </a:pPr>
                      <a:r>
                        <a:rPr lang="en-US" sz="1400" kern="1200">
                          <a:effectLst/>
                        </a:rPr>
                        <a:t>Mean</a:t>
                      </a:r>
                      <a:endParaRPr lang="en-GB" sz="1400" kern="1200">
                        <a:solidFill>
                          <a:schemeClr val="dk1"/>
                        </a:solidFill>
                        <a:effectLst/>
                        <a:latin typeface="+mn-lt"/>
                        <a:ea typeface="+mn-ea"/>
                        <a:cs typeface="+mn-cs"/>
                      </a:endParaRPr>
                    </a:p>
                  </a:txBody>
                  <a:tcPr marL="68580" marR="68580" marT="0" marB="0" anchor="ctr"/>
                </a:tc>
                <a:tc>
                  <a:txBody>
                    <a:bodyPr/>
                    <a:lstStyle/>
                    <a:p>
                      <a:pPr marL="0" algn="ctr" defTabSz="685800" rtl="0" eaLnBrk="1" latinLnBrk="0" hangingPunct="1">
                        <a:spcBef>
                          <a:spcPts val="300"/>
                        </a:spcBef>
                        <a:spcAft>
                          <a:spcPts val="0"/>
                        </a:spcAft>
                      </a:pPr>
                      <a:r>
                        <a:rPr lang="en-US" sz="1400" kern="1200">
                          <a:effectLst/>
                        </a:rPr>
                        <a:t>Standard deviation        </a:t>
                      </a:r>
                      <a:endParaRPr lang="en-GB" sz="1400" kern="1200">
                        <a:solidFill>
                          <a:schemeClr val="dk1"/>
                        </a:solidFill>
                        <a:effectLst/>
                        <a:latin typeface="+mn-lt"/>
                        <a:ea typeface="+mn-ea"/>
                        <a:cs typeface="+mn-cs"/>
                      </a:endParaRPr>
                    </a:p>
                  </a:txBody>
                  <a:tcPr marL="68580" marR="68580" marT="0" marB="0" anchor="ctr"/>
                </a:tc>
                <a:tc>
                  <a:txBody>
                    <a:bodyPr/>
                    <a:lstStyle/>
                    <a:p>
                      <a:pPr marL="0" algn="ctr" defTabSz="685800" rtl="0" eaLnBrk="1" latinLnBrk="0" hangingPunct="1">
                        <a:spcBef>
                          <a:spcPts val="300"/>
                        </a:spcBef>
                        <a:spcAft>
                          <a:spcPts val="0"/>
                        </a:spcAft>
                      </a:pPr>
                      <a:r>
                        <a:rPr lang="en-US" sz="1400" kern="1200">
                          <a:effectLst/>
                        </a:rPr>
                        <a:t>Min </a:t>
                      </a:r>
                      <a:endParaRPr lang="en-GB" sz="1400" kern="1200">
                        <a:solidFill>
                          <a:schemeClr val="dk1"/>
                        </a:solidFill>
                        <a:effectLst/>
                        <a:latin typeface="+mn-lt"/>
                        <a:ea typeface="+mn-ea"/>
                        <a:cs typeface="+mn-cs"/>
                      </a:endParaRPr>
                    </a:p>
                  </a:txBody>
                  <a:tcPr marL="68580" marR="68580" marT="0" marB="0" anchor="ctr"/>
                </a:tc>
                <a:tc>
                  <a:txBody>
                    <a:bodyPr/>
                    <a:lstStyle/>
                    <a:p>
                      <a:pPr marL="0" algn="ctr" defTabSz="685800" rtl="0" eaLnBrk="1" latinLnBrk="0" hangingPunct="1">
                        <a:spcBef>
                          <a:spcPts val="300"/>
                        </a:spcBef>
                        <a:spcAft>
                          <a:spcPts val="0"/>
                        </a:spcAft>
                      </a:pPr>
                      <a:r>
                        <a:rPr lang="en-US" sz="1400" kern="1200" dirty="0">
                          <a:effectLst/>
                        </a:rPr>
                        <a:t>Max   </a:t>
                      </a:r>
                      <a:endParaRPr lang="en-GB"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422764416"/>
                  </a:ext>
                </a:extLst>
              </a:tr>
              <a:tr h="441049">
                <a:tc>
                  <a:txBody>
                    <a:bodyPr/>
                    <a:lstStyle/>
                    <a:p>
                      <a:pPr marL="0" algn="l" defTabSz="685800" rtl="0" eaLnBrk="1" latinLnBrk="0" hangingPunct="1">
                        <a:spcBef>
                          <a:spcPts val="300"/>
                        </a:spcBef>
                        <a:spcAft>
                          <a:spcPts val="0"/>
                        </a:spcAft>
                      </a:pPr>
                      <a:r>
                        <a:rPr lang="en-US" sz="1400" kern="1200" dirty="0">
                          <a:effectLst/>
                        </a:rPr>
                        <a:t>T1, HEx In (°C)</a:t>
                      </a:r>
                      <a:endParaRPr lang="en-GB" sz="14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dirty="0">
                          <a:effectLst/>
                        </a:rPr>
                        <a:t>0.1°C</a:t>
                      </a:r>
                      <a:endParaRPr lang="en-GB" sz="14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dirty="0">
                          <a:effectLst/>
                        </a:rPr>
                        <a:t> -</a:t>
                      </a:r>
                      <a:endParaRPr lang="en-GB" sz="14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dirty="0">
                          <a:effectLst/>
                        </a:rPr>
                        <a:t>Lognormal</a:t>
                      </a:r>
                      <a:endParaRPr lang="en-GB" sz="1400" kern="1200" dirty="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dirty="0">
                          <a:effectLst/>
                        </a:rPr>
                        <a:t>64.9839</a:t>
                      </a:r>
                      <a:endParaRPr lang="en-GB" sz="1400" kern="1200" dirty="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a:effectLst/>
                        </a:rPr>
                        <a:t>1.0158</a:t>
                      </a:r>
                      <a:endParaRPr lang="en-GB" sz="1400" kern="120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a:effectLst/>
                        </a:rPr>
                        <a:t>62.6000</a:t>
                      </a:r>
                      <a:endParaRPr lang="en-GB" sz="1400" kern="120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a:effectLst/>
                        </a:rPr>
                        <a:t>66.2000</a:t>
                      </a:r>
                      <a:endParaRPr lang="en-GB" sz="14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156122899"/>
                  </a:ext>
                </a:extLst>
              </a:tr>
              <a:tr h="441049">
                <a:tc>
                  <a:txBody>
                    <a:bodyPr/>
                    <a:lstStyle/>
                    <a:p>
                      <a:pPr marL="0" algn="l" defTabSz="685800" rtl="0" eaLnBrk="1" latinLnBrk="0" hangingPunct="1">
                        <a:spcBef>
                          <a:spcPts val="300"/>
                        </a:spcBef>
                        <a:spcAft>
                          <a:spcPts val="0"/>
                        </a:spcAft>
                      </a:pPr>
                      <a:r>
                        <a:rPr lang="en-US" sz="1400" kern="1200" dirty="0">
                          <a:effectLst/>
                        </a:rPr>
                        <a:t>T2, HEx Out (°C)</a:t>
                      </a:r>
                      <a:endParaRPr lang="en-GB" sz="14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dirty="0">
                          <a:effectLst/>
                        </a:rPr>
                        <a:t>0.1°C</a:t>
                      </a:r>
                      <a:endParaRPr lang="en-GB" sz="14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dirty="0">
                          <a:effectLst/>
                        </a:rPr>
                        <a:t> -</a:t>
                      </a:r>
                      <a:endParaRPr lang="en-GB" sz="14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dirty="0">
                          <a:effectLst/>
                        </a:rPr>
                        <a:t>Lognormal</a:t>
                      </a:r>
                      <a:endParaRPr lang="en-GB" sz="1400" kern="1200" dirty="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a:effectLst/>
                        </a:rPr>
                        <a:t>27.4887</a:t>
                      </a:r>
                      <a:endParaRPr lang="en-GB" sz="1400" kern="120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dirty="0">
                          <a:effectLst/>
                        </a:rPr>
                        <a:t>1.0280</a:t>
                      </a:r>
                      <a:endParaRPr lang="en-GB" sz="1400" kern="1200" dirty="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a:effectLst/>
                        </a:rPr>
                        <a:t>26.0000</a:t>
                      </a:r>
                      <a:endParaRPr lang="en-GB" sz="1400" kern="120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a:effectLst/>
                        </a:rPr>
                        <a:t>28.7000</a:t>
                      </a:r>
                      <a:endParaRPr lang="en-GB" sz="14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354180676"/>
                  </a:ext>
                </a:extLst>
              </a:tr>
              <a:tr h="441049">
                <a:tc>
                  <a:txBody>
                    <a:bodyPr/>
                    <a:lstStyle/>
                    <a:p>
                      <a:pPr marL="0" algn="l" defTabSz="685800" rtl="0" eaLnBrk="1" latinLnBrk="0" hangingPunct="1">
                        <a:spcBef>
                          <a:spcPts val="300"/>
                        </a:spcBef>
                        <a:spcAft>
                          <a:spcPts val="0"/>
                        </a:spcAft>
                      </a:pPr>
                      <a:r>
                        <a:rPr lang="en-US" sz="1400" kern="1200" dirty="0">
                          <a:effectLst/>
                        </a:rPr>
                        <a:t>T3, Temp dial out (°C)</a:t>
                      </a:r>
                      <a:endParaRPr lang="en-GB" sz="14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a:effectLst/>
                        </a:rPr>
                        <a:t>5.0°C</a:t>
                      </a:r>
                      <a:endParaRPr lang="en-GB" sz="1400" kern="120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dirty="0">
                          <a:effectLst/>
                        </a:rPr>
                        <a:t>±2.0°C</a:t>
                      </a:r>
                      <a:endParaRPr lang="en-GB" sz="14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dirty="0">
                          <a:effectLst/>
                        </a:rPr>
                        <a:t>Normal</a:t>
                      </a:r>
                      <a:endParaRPr lang="en-GB" sz="1400" kern="1200" dirty="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a:effectLst/>
                        </a:rPr>
                        <a:t>35.8333</a:t>
                      </a:r>
                      <a:endParaRPr lang="en-GB" sz="1400" kern="120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dirty="0">
                          <a:effectLst/>
                        </a:rPr>
                        <a:t>1.8645</a:t>
                      </a:r>
                      <a:endParaRPr lang="en-GB" sz="1400" kern="1200" dirty="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dirty="0">
                          <a:effectLst/>
                        </a:rPr>
                        <a:t>32.5000    </a:t>
                      </a:r>
                      <a:endParaRPr lang="en-GB" sz="1400" kern="1200" dirty="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dirty="0">
                          <a:effectLst/>
                        </a:rPr>
                        <a:t>37.5000</a:t>
                      </a:r>
                      <a:endParaRPr lang="en-GB"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726299792"/>
                  </a:ext>
                </a:extLst>
              </a:tr>
              <a:tr h="441049">
                <a:tc>
                  <a:txBody>
                    <a:bodyPr/>
                    <a:lstStyle/>
                    <a:p>
                      <a:pPr marL="0" algn="l" defTabSz="685800" rtl="0" eaLnBrk="1" latinLnBrk="0" hangingPunct="1">
                        <a:spcBef>
                          <a:spcPts val="300"/>
                        </a:spcBef>
                        <a:spcAft>
                          <a:spcPts val="0"/>
                        </a:spcAft>
                      </a:pPr>
                      <a:r>
                        <a:rPr lang="en-US" sz="1400" kern="1200" dirty="0">
                          <a:effectLst/>
                        </a:rPr>
                        <a:t>T4, Temp blower (°C)</a:t>
                      </a:r>
                      <a:endParaRPr lang="en-GB" sz="14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a:effectLst/>
                        </a:rPr>
                        <a:t>2.0°C</a:t>
                      </a:r>
                      <a:endParaRPr lang="en-GB" sz="1400" kern="120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dirty="0">
                          <a:effectLst/>
                        </a:rPr>
                        <a:t>±0.5°C</a:t>
                      </a:r>
                      <a:endParaRPr lang="en-GB" sz="14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dirty="0">
                          <a:effectLst/>
                        </a:rPr>
                        <a:t>Uniform</a:t>
                      </a:r>
                      <a:endParaRPr lang="en-GB" sz="1400" kern="1200" dirty="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dirty="0">
                          <a:effectLst/>
                        </a:rPr>
                        <a:t>18.0000</a:t>
                      </a:r>
                      <a:endParaRPr lang="en-GB" sz="1400" kern="1200" dirty="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a:effectLst/>
                        </a:rPr>
                        <a:t>0.0000</a:t>
                      </a:r>
                      <a:endParaRPr lang="en-GB" sz="1400" kern="120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dirty="0">
                          <a:effectLst/>
                        </a:rPr>
                        <a:t>18.0000</a:t>
                      </a:r>
                      <a:endParaRPr lang="en-GB" sz="1400" kern="1200" dirty="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dirty="0">
                          <a:effectLst/>
                        </a:rPr>
                        <a:t>18.0000</a:t>
                      </a:r>
                      <a:endParaRPr lang="en-GB"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522966996"/>
                  </a:ext>
                </a:extLst>
              </a:tr>
              <a:tr h="441049">
                <a:tc>
                  <a:txBody>
                    <a:bodyPr/>
                    <a:lstStyle/>
                    <a:p>
                      <a:pPr marL="0" algn="l" defTabSz="685800" rtl="0" eaLnBrk="1" latinLnBrk="0" hangingPunct="1">
                        <a:spcBef>
                          <a:spcPts val="300"/>
                        </a:spcBef>
                        <a:spcAft>
                          <a:spcPts val="0"/>
                        </a:spcAft>
                      </a:pPr>
                      <a:r>
                        <a:rPr lang="en-US" sz="1400" kern="1200" dirty="0">
                          <a:effectLst/>
                        </a:rPr>
                        <a:t>P1, Pressure pre-HEx (bar)</a:t>
                      </a:r>
                      <a:endParaRPr lang="en-GB" sz="14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a:effectLst/>
                        </a:rPr>
                        <a:t>0.5 bar</a:t>
                      </a:r>
                      <a:endParaRPr lang="en-GB" sz="1400" kern="120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dirty="0">
                          <a:effectLst/>
                        </a:rPr>
                        <a:t>±1.0 bar</a:t>
                      </a:r>
                      <a:endParaRPr lang="en-GB" sz="14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dirty="0">
                          <a:effectLst/>
                        </a:rPr>
                        <a:t>Normal</a:t>
                      </a:r>
                      <a:endParaRPr lang="en-GB" sz="1400" kern="1200" dirty="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dirty="0">
                          <a:effectLst/>
                        </a:rPr>
                        <a:t>1.7511</a:t>
                      </a:r>
                      <a:endParaRPr lang="en-GB" sz="1400" kern="1200" dirty="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dirty="0">
                          <a:effectLst/>
                        </a:rPr>
                        <a:t>0.0765</a:t>
                      </a:r>
                      <a:endParaRPr lang="en-GB" sz="1400" kern="1200" dirty="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dirty="0">
                          <a:effectLst/>
                        </a:rPr>
                        <a:t>1.6000</a:t>
                      </a:r>
                      <a:endParaRPr lang="en-GB" sz="1400" kern="1200" dirty="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dirty="0">
                          <a:effectLst/>
                        </a:rPr>
                        <a:t>1.8000</a:t>
                      </a:r>
                      <a:endParaRPr lang="en-GB"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220620986"/>
                  </a:ext>
                </a:extLst>
              </a:tr>
              <a:tr h="441049">
                <a:tc>
                  <a:txBody>
                    <a:bodyPr/>
                    <a:lstStyle/>
                    <a:p>
                      <a:pPr marL="0" algn="l" defTabSz="685800" rtl="0" eaLnBrk="1" latinLnBrk="0" hangingPunct="1">
                        <a:spcBef>
                          <a:spcPts val="300"/>
                        </a:spcBef>
                        <a:spcAft>
                          <a:spcPts val="0"/>
                        </a:spcAft>
                      </a:pPr>
                      <a:r>
                        <a:rPr lang="en-US" sz="1400" kern="1200" dirty="0">
                          <a:effectLst/>
                        </a:rPr>
                        <a:t>P2, Pressure post-HEx (bar)</a:t>
                      </a:r>
                      <a:endParaRPr lang="en-GB" sz="14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a:effectLst/>
                        </a:rPr>
                        <a:t>0.5 bar</a:t>
                      </a:r>
                      <a:endParaRPr lang="en-GB" sz="1400" kern="120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dirty="0">
                          <a:effectLst/>
                        </a:rPr>
                        <a:t>±0.3 bar</a:t>
                      </a:r>
                      <a:endParaRPr lang="en-GB" sz="14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dirty="0">
                          <a:effectLst/>
                        </a:rPr>
                        <a:t>Uniform</a:t>
                      </a:r>
                      <a:endParaRPr lang="en-GB" sz="1400" kern="1200" dirty="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dirty="0">
                          <a:effectLst/>
                        </a:rPr>
                        <a:t>0.3000</a:t>
                      </a:r>
                      <a:endParaRPr lang="en-GB" sz="1400" kern="1200" dirty="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a:effectLst/>
                        </a:rPr>
                        <a:t>0.0000</a:t>
                      </a:r>
                      <a:endParaRPr lang="en-GB" sz="1400" kern="120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dirty="0">
                          <a:effectLst/>
                        </a:rPr>
                        <a:t>0.3000</a:t>
                      </a:r>
                      <a:endParaRPr lang="en-GB" sz="1400" kern="1200" dirty="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dirty="0">
                          <a:effectLst/>
                        </a:rPr>
                        <a:t>0.3000</a:t>
                      </a:r>
                      <a:endParaRPr lang="en-GB"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131819705"/>
                  </a:ext>
                </a:extLst>
              </a:tr>
            </a:tbl>
          </a:graphicData>
        </a:graphic>
      </p:graphicFrame>
      <p:sp>
        <p:nvSpPr>
          <p:cNvPr id="6" name="Rounded Rectangle 5"/>
          <p:cNvSpPr/>
          <p:nvPr/>
        </p:nvSpPr>
        <p:spPr>
          <a:xfrm>
            <a:off x="664797" y="1267200"/>
            <a:ext cx="4207067" cy="442674"/>
          </a:xfrm>
          <a:prstGeom prst="roundRect">
            <a:avLst/>
          </a:prstGeom>
          <a:solidFill>
            <a:schemeClr val="bg1"/>
          </a:solidFill>
          <a:ln>
            <a:noFill/>
          </a:ln>
        </p:spPr>
        <p:txBody>
          <a:bodyPr wrap="square">
            <a:spAutoFit/>
          </a:bodyPr>
          <a:lstStyle/>
          <a:p>
            <a:pPr>
              <a:spcAft>
                <a:spcPts val="600"/>
              </a:spcAft>
            </a:pPr>
            <a:r>
              <a:rPr lang="en-GB" sz="2000" b="1" dirty="0" smtClean="0">
                <a:solidFill>
                  <a:schemeClr val="accent3"/>
                </a:solidFill>
                <a:latin typeface="Arial" panose="020B0604020202020204" pitchFamily="34" charset="0"/>
                <a:cs typeface="Arial" panose="020B0604020202020204" pitchFamily="34" charset="0"/>
              </a:rPr>
              <a:t>Step 2a: Quantitative recordings</a:t>
            </a:r>
            <a:endParaRPr lang="en-GB" sz="200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313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Framework implementation: </a:t>
            </a:r>
            <a:r>
              <a:rPr lang="en-US" dirty="0"/>
              <a:t>Heat exchanger test rig</a:t>
            </a:r>
            <a:endParaRPr lang="en-GB" dirty="0"/>
          </a:p>
        </p:txBody>
      </p:sp>
      <p:graphicFrame>
        <p:nvGraphicFramePr>
          <p:cNvPr id="4" name="Content Placeholder 3"/>
          <p:cNvGraphicFramePr>
            <a:graphicFrameLocks noGrp="1"/>
          </p:cNvGraphicFramePr>
          <p:nvPr>
            <p:ph sz="quarter" idx="15"/>
            <p:extLst>
              <p:ext uri="{D42A27DB-BD31-4B8C-83A1-F6EECF244321}">
                <p14:modId xmlns:p14="http://schemas.microsoft.com/office/powerpoint/2010/main" val="2901499885"/>
              </p:ext>
            </p:extLst>
          </p:nvPr>
        </p:nvGraphicFramePr>
        <p:xfrm>
          <a:off x="371364" y="1740547"/>
          <a:ext cx="11449272" cy="4438155"/>
        </p:xfrm>
        <a:graphic>
          <a:graphicData uri="http://schemas.openxmlformats.org/drawingml/2006/table">
            <a:tbl>
              <a:tblPr firstRow="1" firstCol="1" bandRow="1">
                <a:tableStyleId>{C083E6E3-FA7D-4D7B-A595-EF9225AFEA82}</a:tableStyleId>
              </a:tblPr>
              <a:tblGrid>
                <a:gridCol w="1541072">
                  <a:extLst>
                    <a:ext uri="{9D8B030D-6E8A-4147-A177-3AD203B41FA5}">
                      <a16:colId xmlns:a16="http://schemas.microsoft.com/office/drawing/2014/main" val="3336180793"/>
                    </a:ext>
                  </a:extLst>
                </a:gridCol>
                <a:gridCol w="2419368">
                  <a:extLst>
                    <a:ext uri="{9D8B030D-6E8A-4147-A177-3AD203B41FA5}">
                      <a16:colId xmlns:a16="http://schemas.microsoft.com/office/drawing/2014/main" val="1719644545"/>
                    </a:ext>
                  </a:extLst>
                </a:gridCol>
                <a:gridCol w="2160240">
                  <a:extLst>
                    <a:ext uri="{9D8B030D-6E8A-4147-A177-3AD203B41FA5}">
                      <a16:colId xmlns:a16="http://schemas.microsoft.com/office/drawing/2014/main" val="520841994"/>
                    </a:ext>
                  </a:extLst>
                </a:gridCol>
                <a:gridCol w="1872208">
                  <a:extLst>
                    <a:ext uri="{9D8B030D-6E8A-4147-A177-3AD203B41FA5}">
                      <a16:colId xmlns:a16="http://schemas.microsoft.com/office/drawing/2014/main" val="1175763961"/>
                    </a:ext>
                  </a:extLst>
                </a:gridCol>
                <a:gridCol w="1944216">
                  <a:extLst>
                    <a:ext uri="{9D8B030D-6E8A-4147-A177-3AD203B41FA5}">
                      <a16:colId xmlns:a16="http://schemas.microsoft.com/office/drawing/2014/main" val="1159114900"/>
                    </a:ext>
                  </a:extLst>
                </a:gridCol>
                <a:gridCol w="1512168">
                  <a:extLst>
                    <a:ext uri="{9D8B030D-6E8A-4147-A177-3AD203B41FA5}">
                      <a16:colId xmlns:a16="http://schemas.microsoft.com/office/drawing/2014/main" val="2327868678"/>
                    </a:ext>
                  </a:extLst>
                </a:gridCol>
              </a:tblGrid>
              <a:tr h="299390">
                <a:tc>
                  <a:txBody>
                    <a:bodyPr/>
                    <a:lstStyle/>
                    <a:p>
                      <a:pPr algn="r">
                        <a:lnSpc>
                          <a:spcPct val="107000"/>
                        </a:lnSpc>
                        <a:spcBef>
                          <a:spcPts val="300"/>
                        </a:spcBef>
                        <a:spcAft>
                          <a:spcPts val="300"/>
                        </a:spcAft>
                      </a:pPr>
                      <a:r>
                        <a:rPr lang="en-GB" sz="1200" dirty="0">
                          <a:effectLst/>
                        </a:rPr>
                        <a:t>              Score</a:t>
                      </a:r>
                    </a:p>
                    <a:p>
                      <a:pPr>
                        <a:lnSpc>
                          <a:spcPct val="107000"/>
                        </a:lnSpc>
                        <a:spcBef>
                          <a:spcPts val="300"/>
                        </a:spcBef>
                        <a:spcAft>
                          <a:spcPts val="300"/>
                        </a:spcAft>
                      </a:pPr>
                      <a:r>
                        <a:rPr lang="en-GB" sz="1200" dirty="0">
                          <a:effectLst/>
                        </a:rPr>
                        <a:t>Factor    </a:t>
                      </a:r>
                      <a:endParaRPr lang="en-GB" sz="12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lToBr w="12700" cap="flat" cmpd="sng" algn="ctr">
                      <a:solidFill>
                        <a:schemeClr val="accent3"/>
                      </a:solidFill>
                      <a:prstDash val="solid"/>
                      <a:round/>
                      <a:headEnd type="none" w="med" len="med"/>
                      <a:tailEnd type="none" w="med" len="med"/>
                    </a:lnTlToBr>
                  </a:tcPr>
                </a:tc>
                <a:tc>
                  <a:txBody>
                    <a:bodyPr/>
                    <a:lstStyle/>
                    <a:p>
                      <a:pPr algn="ctr">
                        <a:lnSpc>
                          <a:spcPct val="107000"/>
                        </a:lnSpc>
                        <a:spcBef>
                          <a:spcPts val="300"/>
                        </a:spcBef>
                        <a:spcAft>
                          <a:spcPts val="300"/>
                        </a:spcAft>
                      </a:pPr>
                      <a:r>
                        <a:rPr lang="en-GB" sz="1200" dirty="0">
                          <a:effectLst/>
                        </a:rPr>
                        <a:t>1</a:t>
                      </a:r>
                      <a:endParaRPr lang="en-GB" sz="12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GB" sz="1200" dirty="0">
                          <a:effectLst/>
                        </a:rPr>
                        <a:t>2</a:t>
                      </a:r>
                      <a:endParaRPr lang="en-GB" sz="12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GB" sz="1200" dirty="0">
                          <a:effectLst/>
                        </a:rPr>
                        <a:t>3</a:t>
                      </a:r>
                      <a:endParaRPr lang="en-GB" sz="12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GB" sz="1200" dirty="0">
                          <a:effectLst/>
                        </a:rPr>
                        <a:t>4</a:t>
                      </a:r>
                      <a:endParaRPr lang="en-GB" sz="12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GB" sz="1200" dirty="0">
                          <a:effectLst/>
                        </a:rPr>
                        <a:t>5</a:t>
                      </a:r>
                      <a:endParaRPr lang="en-GB" sz="12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09512751"/>
                  </a:ext>
                </a:extLst>
              </a:tr>
              <a:tr h="856674">
                <a:tc>
                  <a:txBody>
                    <a:bodyPr/>
                    <a:lstStyle/>
                    <a:p>
                      <a:pPr>
                        <a:lnSpc>
                          <a:spcPct val="107000"/>
                        </a:lnSpc>
                        <a:spcBef>
                          <a:spcPts val="300"/>
                        </a:spcBef>
                        <a:spcAft>
                          <a:spcPts val="0"/>
                        </a:spcAft>
                      </a:pPr>
                      <a:r>
                        <a:rPr lang="en-GB" sz="1200" dirty="0">
                          <a:effectLst/>
                        </a:rPr>
                        <a:t>Measurement </a:t>
                      </a:r>
                      <a:r>
                        <a:rPr lang="en-GB" sz="1200" dirty="0" smtClean="0">
                          <a:effectLst/>
                        </a:rPr>
                        <a:t>reliability</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a:effectLst/>
                        </a:rPr>
                        <a:t>Data is &lt; 2 months old and/or recorded by fully calibrated sensor or fully qualified person</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dirty="0">
                          <a:effectLst/>
                        </a:rPr>
                        <a:t>Data is &lt; 6 months old and/or recorded by fully calibrated sensor or fully qualified person</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a:effectLst/>
                        </a:rPr>
                        <a:t>Data is &lt; 12 months old and/or recorded by fully qualified person</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a:effectLst/>
                        </a:rPr>
                        <a:t>Data is &gt; 12 months old and/or recorded by fully qualified person</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a:effectLst/>
                        </a:rPr>
                        <a:t>Age or source of data unknown or &gt; 12 months old</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5328486"/>
                  </a:ext>
                </a:extLst>
              </a:tr>
              <a:tr h="990658">
                <a:tc>
                  <a:txBody>
                    <a:bodyPr/>
                    <a:lstStyle/>
                    <a:p>
                      <a:pPr>
                        <a:lnSpc>
                          <a:spcPct val="107000"/>
                        </a:lnSpc>
                        <a:spcBef>
                          <a:spcPts val="300"/>
                        </a:spcBef>
                        <a:spcAft>
                          <a:spcPts val="0"/>
                        </a:spcAft>
                      </a:pPr>
                      <a:r>
                        <a:rPr lang="en-GB" sz="1200" dirty="0">
                          <a:effectLst/>
                        </a:rPr>
                        <a:t>Basis of </a:t>
                      </a:r>
                      <a:r>
                        <a:rPr lang="en-GB" sz="1200" dirty="0" smtClean="0">
                          <a:effectLst/>
                        </a:rPr>
                        <a:t>estimate</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dirty="0">
                          <a:effectLst/>
                        </a:rPr>
                        <a:t>Best possible data, use of historical field data, validated tools and independently verified data, given by fully qualified expert</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dirty="0">
                          <a:effectLst/>
                        </a:rPr>
                        <a:t>Smaller sample of historic data, parametric estimates, internally verified data, some experience in the area</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dirty="0">
                          <a:effectLst/>
                        </a:rPr>
                        <a:t>Limited available data, unverified, inexperienced opinions</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dirty="0">
                          <a:effectLst/>
                        </a:rPr>
                        <a:t>Incomplete data, small sample, educated guesses, indirect approximate rule of thumb estimate</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a:effectLst/>
                        </a:rPr>
                        <a:t>No experience in the data</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584243908"/>
                  </a:ext>
                </a:extLst>
              </a:tr>
              <a:tr h="856674">
                <a:tc>
                  <a:txBody>
                    <a:bodyPr/>
                    <a:lstStyle/>
                    <a:p>
                      <a:pPr>
                        <a:lnSpc>
                          <a:spcPct val="107000"/>
                        </a:lnSpc>
                        <a:spcBef>
                          <a:spcPts val="300"/>
                        </a:spcBef>
                        <a:spcAft>
                          <a:spcPts val="0"/>
                        </a:spcAft>
                      </a:pPr>
                      <a:r>
                        <a:rPr lang="en-GB" sz="1200" dirty="0">
                          <a:effectLst/>
                        </a:rPr>
                        <a:t>Reading </a:t>
                      </a:r>
                      <a:r>
                        <a:rPr lang="en-GB" sz="1200" dirty="0" smtClean="0">
                          <a:effectLst/>
                        </a:rPr>
                        <a:t>accuracy</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a:effectLst/>
                        </a:rPr>
                        <a:t>Measurements taken using fully calibrated and accurate equipment:  ±0.1°C, ±0.1 bar</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a:effectLst/>
                        </a:rPr>
                        <a:t>Measurements taken using recently calibrated but less accurate equipment: ±0.5°C, ±0.5 bar</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a:effectLst/>
                        </a:rPr>
                        <a:t>Measurements taken using recently calibrated but less accurate equipment: &gt;±1.0°C, &gt;±1.0 bar</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dirty="0">
                          <a:effectLst/>
                        </a:rPr>
                        <a:t>Measurements taken using accurate equipment that may need recalibrating</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a:effectLst/>
                        </a:rPr>
                        <a:t>Measurements taken using un-calibrated and inaccurate equipment</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796327107"/>
                  </a:ext>
                </a:extLst>
              </a:tr>
              <a:tr h="856674">
                <a:tc>
                  <a:txBody>
                    <a:bodyPr/>
                    <a:lstStyle/>
                    <a:p>
                      <a:pPr>
                        <a:lnSpc>
                          <a:spcPct val="107000"/>
                        </a:lnSpc>
                        <a:spcBef>
                          <a:spcPts val="300"/>
                        </a:spcBef>
                        <a:spcAft>
                          <a:spcPts val="0"/>
                        </a:spcAft>
                      </a:pPr>
                      <a:r>
                        <a:rPr lang="en-GB" sz="1200" dirty="0">
                          <a:effectLst/>
                        </a:rPr>
                        <a:t>Environmental </a:t>
                      </a:r>
                      <a:r>
                        <a:rPr lang="en-GB" sz="1200" dirty="0" smtClean="0">
                          <a:effectLst/>
                        </a:rPr>
                        <a:t>conditions</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dirty="0">
                          <a:effectLst/>
                        </a:rPr>
                        <a:t>Data recorded under specific consistent conditions or a specified range of conditions from area under study</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a:effectLst/>
                        </a:rPr>
                        <a:t>Data recorded in generally consistent conditions with fluctuations specified</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a:effectLst/>
                        </a:rPr>
                        <a:t>Data recorded in generally consistent conditions, changes not specified</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dirty="0">
                          <a:effectLst/>
                        </a:rPr>
                        <a:t>Data recorded in a range of unspecified conditions</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a:effectLst/>
                        </a:rPr>
                        <a:t>Data from unknown or distinctly different areas</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001414600"/>
                  </a:ext>
                </a:extLst>
              </a:tr>
              <a:tr h="288000">
                <a:tc>
                  <a:txBody>
                    <a:bodyPr/>
                    <a:lstStyle/>
                    <a:p>
                      <a:pPr>
                        <a:lnSpc>
                          <a:spcPct val="107000"/>
                        </a:lnSpc>
                        <a:spcBef>
                          <a:spcPts val="300"/>
                        </a:spcBef>
                        <a:spcAft>
                          <a:spcPts val="0"/>
                        </a:spcAft>
                      </a:pPr>
                      <a:r>
                        <a:rPr lang="en-GB" sz="1200" dirty="0">
                          <a:effectLst/>
                        </a:rPr>
                        <a:t>Sample </a:t>
                      </a:r>
                      <a:r>
                        <a:rPr lang="en-GB" sz="1200" dirty="0" smtClean="0">
                          <a:effectLst/>
                        </a:rPr>
                        <a:t>size</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dirty="0">
                          <a:effectLst/>
                        </a:rPr>
                        <a:t>&gt; 20</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dirty="0">
                          <a:effectLst/>
                        </a:rPr>
                        <a:t>&gt; 10</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a:effectLst/>
                        </a:rPr>
                        <a:t>&gt; 5</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a:effectLst/>
                        </a:rPr>
                        <a:t>&lt; 5</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Bef>
                          <a:spcPts val="300"/>
                        </a:spcBef>
                        <a:spcAft>
                          <a:spcPts val="0"/>
                        </a:spcAft>
                      </a:pPr>
                      <a:r>
                        <a:rPr lang="en-GB" sz="1200" dirty="0">
                          <a:effectLst/>
                        </a:rPr>
                        <a:t>Unknown</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984050883"/>
                  </a:ext>
                </a:extLst>
              </a:tr>
            </a:tbl>
          </a:graphicData>
        </a:graphic>
      </p:graphicFrame>
      <p:sp>
        <p:nvSpPr>
          <p:cNvPr id="6" name="Rounded Rectangle 5"/>
          <p:cNvSpPr/>
          <p:nvPr/>
        </p:nvSpPr>
        <p:spPr>
          <a:xfrm>
            <a:off x="664797" y="1267200"/>
            <a:ext cx="5863251" cy="442674"/>
          </a:xfrm>
          <a:prstGeom prst="roundRect">
            <a:avLst/>
          </a:prstGeom>
          <a:solidFill>
            <a:schemeClr val="bg1"/>
          </a:solidFill>
          <a:ln>
            <a:noFill/>
          </a:ln>
        </p:spPr>
        <p:txBody>
          <a:bodyPr wrap="square">
            <a:spAutoFit/>
          </a:bodyPr>
          <a:lstStyle/>
          <a:p>
            <a:pPr>
              <a:spcAft>
                <a:spcPts val="600"/>
              </a:spcAft>
            </a:pPr>
            <a:r>
              <a:rPr lang="en-GB" sz="2000" b="1" dirty="0" smtClean="0">
                <a:solidFill>
                  <a:schemeClr val="accent3"/>
                </a:solidFill>
                <a:latin typeface="Arial" panose="020B0604020202020204" pitchFamily="34" charset="0"/>
                <a:cs typeface="Arial" panose="020B0604020202020204" pitchFamily="34" charset="0"/>
              </a:rPr>
              <a:t>Step 2b: Qualitative factors – Pedigree matrix</a:t>
            </a:r>
            <a:endParaRPr lang="en-GB" sz="2000" b="1" dirty="0">
              <a:solidFill>
                <a:schemeClr val="accent3"/>
              </a:solidFill>
              <a:latin typeface="Arial" panose="020B0604020202020204" pitchFamily="34" charset="0"/>
              <a:cs typeface="Arial" panose="020B0604020202020204" pitchFamily="34" charset="0"/>
            </a:endParaRPr>
          </a:p>
        </p:txBody>
      </p:sp>
      <p:sp>
        <p:nvSpPr>
          <p:cNvPr id="3" name="Rectangle 2"/>
          <p:cNvSpPr/>
          <p:nvPr/>
        </p:nvSpPr>
        <p:spPr>
          <a:xfrm>
            <a:off x="263352" y="1709626"/>
            <a:ext cx="11665295" cy="446907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07368" y="2131200"/>
            <a:ext cx="6048672" cy="3458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6"/>
          <p:cNvGraphicFramePr>
            <a:graphicFrameLocks noGrp="1"/>
          </p:cNvGraphicFramePr>
          <p:nvPr>
            <p:extLst>
              <p:ext uri="{D42A27DB-BD31-4B8C-83A1-F6EECF244321}">
                <p14:modId xmlns:p14="http://schemas.microsoft.com/office/powerpoint/2010/main" val="1767167587"/>
              </p:ext>
            </p:extLst>
          </p:nvPr>
        </p:nvGraphicFramePr>
        <p:xfrm>
          <a:off x="511052" y="2590015"/>
          <a:ext cx="5364596" cy="2179522"/>
        </p:xfrm>
        <a:graphic>
          <a:graphicData uri="http://schemas.openxmlformats.org/drawingml/2006/table">
            <a:tbl>
              <a:tblPr firstRow="1" firstCol="1" bandRow="1">
                <a:tableStyleId>{C083E6E3-FA7D-4D7B-A595-EF9225AFEA82}</a:tableStyleId>
              </a:tblPr>
              <a:tblGrid>
                <a:gridCol w="2061096">
                  <a:extLst>
                    <a:ext uri="{9D8B030D-6E8A-4147-A177-3AD203B41FA5}">
                      <a16:colId xmlns:a16="http://schemas.microsoft.com/office/drawing/2014/main" val="4173553675"/>
                    </a:ext>
                  </a:extLst>
                </a:gridCol>
                <a:gridCol w="660700">
                  <a:extLst>
                    <a:ext uri="{9D8B030D-6E8A-4147-A177-3AD203B41FA5}">
                      <a16:colId xmlns:a16="http://schemas.microsoft.com/office/drawing/2014/main" val="3040272161"/>
                    </a:ext>
                  </a:extLst>
                </a:gridCol>
                <a:gridCol w="660700">
                  <a:extLst>
                    <a:ext uri="{9D8B030D-6E8A-4147-A177-3AD203B41FA5}">
                      <a16:colId xmlns:a16="http://schemas.microsoft.com/office/drawing/2014/main" val="1793992600"/>
                    </a:ext>
                  </a:extLst>
                </a:gridCol>
                <a:gridCol w="660700">
                  <a:extLst>
                    <a:ext uri="{9D8B030D-6E8A-4147-A177-3AD203B41FA5}">
                      <a16:colId xmlns:a16="http://schemas.microsoft.com/office/drawing/2014/main" val="22354658"/>
                    </a:ext>
                  </a:extLst>
                </a:gridCol>
                <a:gridCol w="660700">
                  <a:extLst>
                    <a:ext uri="{9D8B030D-6E8A-4147-A177-3AD203B41FA5}">
                      <a16:colId xmlns:a16="http://schemas.microsoft.com/office/drawing/2014/main" val="4135267182"/>
                    </a:ext>
                  </a:extLst>
                </a:gridCol>
                <a:gridCol w="660700">
                  <a:extLst>
                    <a:ext uri="{9D8B030D-6E8A-4147-A177-3AD203B41FA5}">
                      <a16:colId xmlns:a16="http://schemas.microsoft.com/office/drawing/2014/main" val="3335127242"/>
                    </a:ext>
                  </a:extLst>
                </a:gridCol>
              </a:tblGrid>
              <a:tr h="343283">
                <a:tc>
                  <a:txBody>
                    <a:bodyPr/>
                    <a:lstStyle/>
                    <a:p>
                      <a:pPr>
                        <a:lnSpc>
                          <a:spcPct val="107000"/>
                        </a:lnSpc>
                        <a:spcBef>
                          <a:spcPts val="300"/>
                        </a:spcBef>
                        <a:spcAft>
                          <a:spcPts val="300"/>
                        </a:spcAft>
                      </a:pPr>
                      <a:r>
                        <a:rPr lang="en-GB" sz="1200" dirty="0">
                          <a:effectLst/>
                        </a:rPr>
                        <a:t>Factor / score</a:t>
                      </a:r>
                      <a:endParaRPr lang="en-GB" sz="12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GB" sz="1200" dirty="0">
                          <a:effectLst/>
                        </a:rPr>
                        <a:t>1</a:t>
                      </a:r>
                      <a:endParaRPr lang="en-GB" sz="12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GB" sz="1200" dirty="0">
                          <a:effectLst/>
                        </a:rPr>
                        <a:t>2</a:t>
                      </a:r>
                      <a:endParaRPr lang="en-GB" sz="12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GB" sz="1200" dirty="0">
                          <a:effectLst/>
                        </a:rPr>
                        <a:t>3</a:t>
                      </a:r>
                      <a:endParaRPr lang="en-GB" sz="12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GB" sz="1200" dirty="0">
                          <a:effectLst/>
                        </a:rPr>
                        <a:t>4</a:t>
                      </a:r>
                      <a:endParaRPr lang="en-GB" sz="12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GB" sz="1200" dirty="0">
                          <a:effectLst/>
                        </a:rPr>
                        <a:t>5</a:t>
                      </a:r>
                      <a:endParaRPr lang="en-GB" sz="12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29992486"/>
                  </a:ext>
                </a:extLst>
              </a:tr>
              <a:tr h="373239">
                <a:tc>
                  <a:txBody>
                    <a:bodyPr/>
                    <a:lstStyle/>
                    <a:p>
                      <a:pPr>
                        <a:lnSpc>
                          <a:spcPct val="107000"/>
                        </a:lnSpc>
                        <a:spcBef>
                          <a:spcPts val="300"/>
                        </a:spcBef>
                        <a:spcAft>
                          <a:spcPts val="0"/>
                        </a:spcAft>
                      </a:pPr>
                      <a:r>
                        <a:rPr lang="en-GB" sz="1200" dirty="0">
                          <a:effectLst/>
                        </a:rPr>
                        <a:t>Measurement </a:t>
                      </a:r>
                      <a:r>
                        <a:rPr lang="en-GB" sz="1200" dirty="0" smtClean="0">
                          <a:effectLst/>
                        </a:rPr>
                        <a:t>reliability</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a:effectLst/>
                        </a:rPr>
                        <a:t>1.00</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dirty="0">
                          <a:effectLst/>
                        </a:rPr>
                        <a:t>1.10</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dirty="0">
                          <a:effectLst/>
                        </a:rPr>
                        <a:t>1.50</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dirty="0">
                          <a:effectLst/>
                        </a:rPr>
                        <a:t>1.70</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a:effectLst/>
                        </a:rPr>
                        <a:t>1.90</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817059743"/>
                  </a:ext>
                </a:extLst>
              </a:tr>
              <a:tr h="373239">
                <a:tc>
                  <a:txBody>
                    <a:bodyPr/>
                    <a:lstStyle/>
                    <a:p>
                      <a:pPr>
                        <a:lnSpc>
                          <a:spcPct val="107000"/>
                        </a:lnSpc>
                        <a:spcBef>
                          <a:spcPts val="300"/>
                        </a:spcBef>
                        <a:spcAft>
                          <a:spcPts val="0"/>
                        </a:spcAft>
                      </a:pPr>
                      <a:r>
                        <a:rPr lang="en-GB" sz="1200" dirty="0">
                          <a:effectLst/>
                        </a:rPr>
                        <a:t>Basis of </a:t>
                      </a:r>
                      <a:r>
                        <a:rPr lang="en-GB" sz="1200" dirty="0" smtClean="0">
                          <a:effectLst/>
                        </a:rPr>
                        <a:t>estimate</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a:effectLst/>
                        </a:rPr>
                        <a:t>1.00</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dirty="0">
                          <a:effectLst/>
                        </a:rPr>
                        <a:t>1.20</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dirty="0">
                          <a:effectLst/>
                        </a:rPr>
                        <a:t>1.60</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dirty="0">
                          <a:effectLst/>
                        </a:rPr>
                        <a:t>1.80</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a:effectLst/>
                        </a:rPr>
                        <a:t>1.90</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279931936"/>
                  </a:ext>
                </a:extLst>
              </a:tr>
              <a:tr h="373239">
                <a:tc>
                  <a:txBody>
                    <a:bodyPr/>
                    <a:lstStyle/>
                    <a:p>
                      <a:pPr>
                        <a:lnSpc>
                          <a:spcPct val="107000"/>
                        </a:lnSpc>
                        <a:spcBef>
                          <a:spcPts val="300"/>
                        </a:spcBef>
                        <a:spcAft>
                          <a:spcPts val="0"/>
                        </a:spcAft>
                      </a:pPr>
                      <a:r>
                        <a:rPr lang="en-GB" sz="1200" dirty="0">
                          <a:effectLst/>
                        </a:rPr>
                        <a:t>Reading </a:t>
                      </a:r>
                      <a:r>
                        <a:rPr lang="en-GB" sz="1200" dirty="0" smtClean="0">
                          <a:effectLst/>
                        </a:rPr>
                        <a:t>accuracy</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a:effectLst/>
                        </a:rPr>
                        <a:t>1.00</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dirty="0">
                          <a:effectLst/>
                        </a:rPr>
                        <a:t>1.05</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a:effectLst/>
                        </a:rPr>
                        <a:t>1.10</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dirty="0">
                          <a:effectLst/>
                        </a:rPr>
                        <a:t>1.40</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dirty="0">
                          <a:effectLst/>
                        </a:rPr>
                        <a:t>1.80</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66823817"/>
                  </a:ext>
                </a:extLst>
              </a:tr>
              <a:tr h="373239">
                <a:tc>
                  <a:txBody>
                    <a:bodyPr/>
                    <a:lstStyle/>
                    <a:p>
                      <a:pPr>
                        <a:lnSpc>
                          <a:spcPct val="107000"/>
                        </a:lnSpc>
                        <a:spcBef>
                          <a:spcPts val="300"/>
                        </a:spcBef>
                        <a:spcAft>
                          <a:spcPts val="0"/>
                        </a:spcAft>
                      </a:pPr>
                      <a:r>
                        <a:rPr lang="en-GB" sz="1200" dirty="0">
                          <a:effectLst/>
                        </a:rPr>
                        <a:t>Environmental </a:t>
                      </a:r>
                      <a:r>
                        <a:rPr lang="en-GB" sz="1200" dirty="0" smtClean="0">
                          <a:effectLst/>
                        </a:rPr>
                        <a:t>conditions</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dirty="0">
                          <a:effectLst/>
                        </a:rPr>
                        <a:t>1.00</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a:effectLst/>
                        </a:rPr>
                        <a:t>1.10</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a:effectLst/>
                        </a:rPr>
                        <a:t>1.40</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dirty="0">
                          <a:effectLst/>
                        </a:rPr>
                        <a:t>1.70</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dirty="0">
                          <a:effectLst/>
                        </a:rPr>
                        <a:t>1.90</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367881733"/>
                  </a:ext>
                </a:extLst>
              </a:tr>
              <a:tr h="343283">
                <a:tc>
                  <a:txBody>
                    <a:bodyPr/>
                    <a:lstStyle/>
                    <a:p>
                      <a:pPr>
                        <a:lnSpc>
                          <a:spcPct val="107000"/>
                        </a:lnSpc>
                        <a:spcBef>
                          <a:spcPts val="300"/>
                        </a:spcBef>
                        <a:spcAft>
                          <a:spcPts val="0"/>
                        </a:spcAft>
                      </a:pPr>
                      <a:r>
                        <a:rPr lang="en-GB" sz="1200" dirty="0">
                          <a:effectLst/>
                        </a:rPr>
                        <a:t>Sample </a:t>
                      </a:r>
                      <a:r>
                        <a:rPr lang="en-GB" sz="1200" dirty="0" smtClean="0">
                          <a:effectLst/>
                        </a:rPr>
                        <a:t>size</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a:effectLst/>
                        </a:rPr>
                        <a:t>1.00</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a:effectLst/>
                        </a:rPr>
                        <a:t>1.20</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a:effectLst/>
                        </a:rPr>
                        <a:t>1.40</a:t>
                      </a:r>
                      <a:endParaRPr lang="en-GB"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dirty="0">
                          <a:effectLst/>
                        </a:rPr>
                        <a:t>1.60</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0"/>
                        </a:spcAft>
                      </a:pPr>
                      <a:r>
                        <a:rPr lang="en-GB" sz="1200" dirty="0">
                          <a:effectLst/>
                        </a:rPr>
                        <a:t>1.90</a:t>
                      </a:r>
                      <a:endParaRPr lang="en-GB"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95908627"/>
                  </a:ext>
                </a:extLst>
              </a:tr>
            </a:tbl>
          </a:graphicData>
        </a:graphic>
      </p:graphicFrame>
      <p:sp>
        <p:nvSpPr>
          <p:cNvPr id="8" name="Rounded Rectangle 7"/>
          <p:cNvSpPr/>
          <p:nvPr/>
        </p:nvSpPr>
        <p:spPr>
          <a:xfrm>
            <a:off x="479376" y="2168696"/>
            <a:ext cx="2376263" cy="374571"/>
          </a:xfrm>
          <a:prstGeom prst="roundRect">
            <a:avLst/>
          </a:prstGeom>
          <a:solidFill>
            <a:schemeClr val="bg1"/>
          </a:solidFill>
          <a:ln>
            <a:noFill/>
          </a:ln>
        </p:spPr>
        <p:txBody>
          <a:bodyPr wrap="square">
            <a:spAutoFit/>
          </a:bodyPr>
          <a:lstStyle/>
          <a:p>
            <a:pPr>
              <a:spcAft>
                <a:spcPts val="600"/>
              </a:spcAft>
            </a:pPr>
            <a:r>
              <a:rPr lang="en-US" sz="1600" b="1" dirty="0" smtClean="0"/>
              <a:t>Uncertainty </a:t>
            </a:r>
            <a:r>
              <a:rPr lang="en-US" sz="1600" b="1" dirty="0"/>
              <a:t>indicators</a:t>
            </a:r>
            <a:endParaRPr lang="en-GB" sz="1600" b="1" dirty="0">
              <a:solidFill>
                <a:schemeClr val="accent3"/>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756" y="1995710"/>
            <a:ext cx="4972026" cy="3729020"/>
          </a:xfrm>
          <a:prstGeom prst="rect">
            <a:avLst/>
          </a:prstGeom>
        </p:spPr>
      </p:pic>
    </p:spTree>
    <p:extLst>
      <p:ext uri="{BB962C8B-B14F-4D97-AF65-F5344CB8AC3E}">
        <p14:creationId xmlns:p14="http://schemas.microsoft.com/office/powerpoint/2010/main" val="636565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Framework implementation: </a:t>
            </a:r>
            <a:r>
              <a:rPr lang="en-US" dirty="0"/>
              <a:t>Heat exchanger test rig</a:t>
            </a:r>
            <a:endParaRPr lang="en-GB" dirty="0"/>
          </a:p>
        </p:txBody>
      </p:sp>
      <p:graphicFrame>
        <p:nvGraphicFramePr>
          <p:cNvPr id="4" name="Content Placeholder 3"/>
          <p:cNvGraphicFramePr>
            <a:graphicFrameLocks noGrp="1"/>
          </p:cNvGraphicFramePr>
          <p:nvPr>
            <p:ph sz="quarter" idx="15"/>
            <p:extLst>
              <p:ext uri="{D42A27DB-BD31-4B8C-83A1-F6EECF244321}">
                <p14:modId xmlns:p14="http://schemas.microsoft.com/office/powerpoint/2010/main" val="2455117978"/>
              </p:ext>
            </p:extLst>
          </p:nvPr>
        </p:nvGraphicFramePr>
        <p:xfrm>
          <a:off x="911680" y="2591624"/>
          <a:ext cx="4824280" cy="2520000"/>
        </p:xfrm>
        <a:graphic>
          <a:graphicData uri="http://schemas.openxmlformats.org/drawingml/2006/table">
            <a:tbl>
              <a:tblPr firstRow="1" firstCol="1" bandRow="1">
                <a:tableStyleId>{C083E6E3-FA7D-4D7B-A595-EF9225AFEA82}</a:tableStyleId>
              </a:tblPr>
              <a:tblGrid>
                <a:gridCol w="2520280">
                  <a:extLst>
                    <a:ext uri="{9D8B030D-6E8A-4147-A177-3AD203B41FA5}">
                      <a16:colId xmlns:a16="http://schemas.microsoft.com/office/drawing/2014/main" val="2978373988"/>
                    </a:ext>
                  </a:extLst>
                </a:gridCol>
                <a:gridCol w="1152000">
                  <a:extLst>
                    <a:ext uri="{9D8B030D-6E8A-4147-A177-3AD203B41FA5}">
                      <a16:colId xmlns:a16="http://schemas.microsoft.com/office/drawing/2014/main" val="1236161545"/>
                    </a:ext>
                  </a:extLst>
                </a:gridCol>
                <a:gridCol w="1152000">
                  <a:extLst>
                    <a:ext uri="{9D8B030D-6E8A-4147-A177-3AD203B41FA5}">
                      <a16:colId xmlns:a16="http://schemas.microsoft.com/office/drawing/2014/main" val="3391469806"/>
                    </a:ext>
                  </a:extLst>
                </a:gridCol>
              </a:tblGrid>
              <a:tr h="360000">
                <a:tc>
                  <a:txBody>
                    <a:bodyPr/>
                    <a:lstStyle/>
                    <a:p>
                      <a:pPr marL="0" algn="l" defTabSz="685800" rtl="0" eaLnBrk="1" latinLnBrk="0" hangingPunct="1">
                        <a:spcBef>
                          <a:spcPts val="300"/>
                        </a:spcBef>
                        <a:spcAft>
                          <a:spcPts val="0"/>
                        </a:spcAft>
                      </a:pPr>
                      <a:r>
                        <a:rPr lang="en-US" sz="1400" kern="1200" dirty="0">
                          <a:effectLst/>
                        </a:rPr>
                        <a:t>Parameter</a:t>
                      </a:r>
                      <a:endParaRPr lang="en-GB" sz="14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dirty="0">
                          <a:effectLst/>
                        </a:rPr>
                        <a:t>Distribution </a:t>
                      </a:r>
                      <a:endParaRPr lang="en-GB" sz="1400" kern="1200" dirty="0">
                        <a:solidFill>
                          <a:schemeClr val="dk1"/>
                        </a:solidFill>
                        <a:effectLst/>
                        <a:latin typeface="+mn-lt"/>
                        <a:ea typeface="+mn-ea"/>
                        <a:cs typeface="+mn-cs"/>
                      </a:endParaRPr>
                    </a:p>
                  </a:txBody>
                  <a:tcPr marL="68580" marR="68580" marT="0" marB="0" anchor="ctr"/>
                </a:tc>
                <a:tc>
                  <a:txBody>
                    <a:bodyPr/>
                    <a:lstStyle/>
                    <a:p>
                      <a:pPr marL="0" algn="ctr" defTabSz="685800" rtl="0" eaLnBrk="1" latinLnBrk="0" hangingPunct="1">
                        <a:spcBef>
                          <a:spcPts val="300"/>
                        </a:spcBef>
                        <a:spcAft>
                          <a:spcPts val="0"/>
                        </a:spcAft>
                      </a:pPr>
                      <a:r>
                        <a:rPr lang="en-US" sz="1400" kern="1200" dirty="0">
                          <a:effectLst/>
                        </a:rPr>
                        <a:t>CV  </a:t>
                      </a:r>
                      <a:endParaRPr lang="en-GB"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422764416"/>
                  </a:ext>
                </a:extLst>
              </a:tr>
              <a:tr h="360000">
                <a:tc>
                  <a:txBody>
                    <a:bodyPr/>
                    <a:lstStyle/>
                    <a:p>
                      <a:pPr marL="0" algn="l" defTabSz="685800" rtl="0" eaLnBrk="1" latinLnBrk="0" hangingPunct="1">
                        <a:spcBef>
                          <a:spcPts val="300"/>
                        </a:spcBef>
                        <a:spcAft>
                          <a:spcPts val="0"/>
                        </a:spcAft>
                      </a:pPr>
                      <a:r>
                        <a:rPr lang="en-US" sz="1400" kern="1200" dirty="0">
                          <a:effectLst/>
                        </a:rPr>
                        <a:t>T1, HEx In (°C)</a:t>
                      </a:r>
                      <a:endParaRPr lang="en-GB" sz="14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dirty="0" smtClean="0">
                          <a:effectLst/>
                        </a:rPr>
                        <a:t>Ln</a:t>
                      </a:r>
                      <a:endParaRPr lang="en-GB" sz="1400" kern="1200" dirty="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dirty="0">
                          <a:effectLst/>
                        </a:rPr>
                        <a:t>0.0157</a:t>
                      </a:r>
                      <a:endParaRPr lang="en-GB" sz="14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156122899"/>
                  </a:ext>
                </a:extLst>
              </a:tr>
              <a:tr h="360000">
                <a:tc>
                  <a:txBody>
                    <a:bodyPr/>
                    <a:lstStyle/>
                    <a:p>
                      <a:pPr marL="0" algn="l" defTabSz="685800" rtl="0" eaLnBrk="1" latinLnBrk="0" hangingPunct="1">
                        <a:spcBef>
                          <a:spcPts val="300"/>
                        </a:spcBef>
                        <a:spcAft>
                          <a:spcPts val="0"/>
                        </a:spcAft>
                      </a:pPr>
                      <a:r>
                        <a:rPr lang="en-US" sz="1400" kern="1200">
                          <a:effectLst/>
                        </a:rPr>
                        <a:t>T2, HEx Out (°C)</a:t>
                      </a:r>
                      <a:endParaRPr lang="en-GB" sz="1400" kern="120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dirty="0" smtClean="0">
                          <a:effectLst/>
                        </a:rPr>
                        <a:t>Ln</a:t>
                      </a:r>
                      <a:endParaRPr lang="en-GB" sz="1400" kern="1200" dirty="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dirty="0">
                          <a:effectLst/>
                        </a:rPr>
                        <a:t>0.0276</a:t>
                      </a:r>
                      <a:endParaRPr lang="en-GB" sz="14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354180676"/>
                  </a:ext>
                </a:extLst>
              </a:tr>
              <a:tr h="360000">
                <a:tc>
                  <a:txBody>
                    <a:bodyPr/>
                    <a:lstStyle/>
                    <a:p>
                      <a:pPr marL="0" algn="l" defTabSz="685800" rtl="0" eaLnBrk="1" latinLnBrk="0" hangingPunct="1">
                        <a:spcBef>
                          <a:spcPts val="300"/>
                        </a:spcBef>
                        <a:spcAft>
                          <a:spcPts val="0"/>
                        </a:spcAft>
                      </a:pPr>
                      <a:r>
                        <a:rPr lang="en-US" sz="1400" kern="1200">
                          <a:effectLst/>
                        </a:rPr>
                        <a:t>T3, Temp dial out (°C)</a:t>
                      </a:r>
                      <a:endParaRPr lang="en-GB" sz="1400" kern="120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dirty="0">
                          <a:effectLst/>
                        </a:rPr>
                        <a:t>Normal</a:t>
                      </a:r>
                      <a:endParaRPr lang="en-GB" sz="1400" kern="1200" dirty="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dirty="0">
                          <a:effectLst/>
                        </a:rPr>
                        <a:t>0.0517</a:t>
                      </a:r>
                      <a:endParaRPr lang="en-GB" sz="14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726299792"/>
                  </a:ext>
                </a:extLst>
              </a:tr>
              <a:tr h="360000">
                <a:tc>
                  <a:txBody>
                    <a:bodyPr/>
                    <a:lstStyle/>
                    <a:p>
                      <a:pPr marL="0" algn="l" defTabSz="685800" rtl="0" eaLnBrk="1" latinLnBrk="0" hangingPunct="1">
                        <a:spcBef>
                          <a:spcPts val="300"/>
                        </a:spcBef>
                        <a:spcAft>
                          <a:spcPts val="0"/>
                        </a:spcAft>
                      </a:pPr>
                      <a:r>
                        <a:rPr lang="en-US" sz="1400" kern="1200" dirty="0">
                          <a:effectLst/>
                        </a:rPr>
                        <a:t>T4, Temp blower (°C)</a:t>
                      </a:r>
                      <a:endParaRPr lang="en-GB" sz="14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dirty="0">
                          <a:effectLst/>
                        </a:rPr>
                        <a:t>Uniform</a:t>
                      </a:r>
                      <a:endParaRPr lang="en-GB" sz="1400" kern="1200" dirty="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dirty="0">
                          <a:effectLst/>
                        </a:rPr>
                        <a:t>0.0000</a:t>
                      </a:r>
                      <a:endParaRPr lang="en-GB" sz="14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522966996"/>
                  </a:ext>
                </a:extLst>
              </a:tr>
              <a:tr h="360000">
                <a:tc>
                  <a:txBody>
                    <a:bodyPr/>
                    <a:lstStyle/>
                    <a:p>
                      <a:pPr marL="0" algn="l" defTabSz="685800" rtl="0" eaLnBrk="1" latinLnBrk="0" hangingPunct="1">
                        <a:spcBef>
                          <a:spcPts val="300"/>
                        </a:spcBef>
                        <a:spcAft>
                          <a:spcPts val="0"/>
                        </a:spcAft>
                      </a:pPr>
                      <a:r>
                        <a:rPr lang="en-US" sz="1400" kern="1200">
                          <a:effectLst/>
                        </a:rPr>
                        <a:t>P1, Pressure pre-HEx (bar)</a:t>
                      </a:r>
                      <a:endParaRPr lang="en-GB" sz="1400" kern="120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dirty="0">
                          <a:effectLst/>
                        </a:rPr>
                        <a:t>Normal</a:t>
                      </a:r>
                      <a:endParaRPr lang="en-GB" sz="1400" kern="1200" dirty="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dirty="0">
                          <a:effectLst/>
                        </a:rPr>
                        <a:t>0.0432</a:t>
                      </a:r>
                      <a:endParaRPr lang="en-GB" sz="14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220620986"/>
                  </a:ext>
                </a:extLst>
              </a:tr>
              <a:tr h="360000">
                <a:tc>
                  <a:txBody>
                    <a:bodyPr/>
                    <a:lstStyle/>
                    <a:p>
                      <a:pPr marL="0" algn="l" defTabSz="685800" rtl="0" eaLnBrk="1" latinLnBrk="0" hangingPunct="1">
                        <a:spcBef>
                          <a:spcPts val="300"/>
                        </a:spcBef>
                        <a:spcAft>
                          <a:spcPts val="0"/>
                        </a:spcAft>
                      </a:pPr>
                      <a:r>
                        <a:rPr lang="en-US" sz="1400" kern="1200" dirty="0">
                          <a:effectLst/>
                        </a:rPr>
                        <a:t>P2, Pressure post-HEx (bar)</a:t>
                      </a:r>
                      <a:endParaRPr lang="en-GB" sz="1400" kern="1200" dirty="0">
                        <a:solidFill>
                          <a:schemeClr val="dk1"/>
                        </a:solidFill>
                        <a:effectLst/>
                        <a:latin typeface="+mn-lt"/>
                        <a:ea typeface="+mn-ea"/>
                        <a:cs typeface="+mn-cs"/>
                      </a:endParaRPr>
                    </a:p>
                  </a:txBody>
                  <a:tcPr marL="68580" marR="68580" marT="0" marB="0" anchor="ctr"/>
                </a:tc>
                <a:tc>
                  <a:txBody>
                    <a:bodyPr/>
                    <a:lstStyle/>
                    <a:p>
                      <a:pPr marL="0" algn="l" defTabSz="685800" rtl="0" eaLnBrk="1" latinLnBrk="0" hangingPunct="1">
                        <a:spcBef>
                          <a:spcPts val="300"/>
                        </a:spcBef>
                        <a:spcAft>
                          <a:spcPts val="0"/>
                        </a:spcAft>
                      </a:pPr>
                      <a:r>
                        <a:rPr lang="en-US" sz="1400" kern="1200" dirty="0">
                          <a:effectLst/>
                        </a:rPr>
                        <a:t>Uniform</a:t>
                      </a:r>
                      <a:endParaRPr lang="en-GB" sz="1400" kern="1200" dirty="0">
                        <a:solidFill>
                          <a:schemeClr val="dk1"/>
                        </a:solidFill>
                        <a:effectLst/>
                        <a:latin typeface="+mn-lt"/>
                        <a:ea typeface="+mn-ea"/>
                        <a:cs typeface="+mn-cs"/>
                      </a:endParaRPr>
                    </a:p>
                  </a:txBody>
                  <a:tcPr marL="68580" marR="68580" marT="0" marB="0" anchor="ctr"/>
                </a:tc>
                <a:tc>
                  <a:txBody>
                    <a:bodyPr/>
                    <a:lstStyle/>
                    <a:p>
                      <a:pPr marL="0" algn="r" defTabSz="685800" rtl="0" eaLnBrk="1" latinLnBrk="0" hangingPunct="1">
                        <a:spcBef>
                          <a:spcPts val="300"/>
                        </a:spcBef>
                        <a:spcAft>
                          <a:spcPts val="0"/>
                        </a:spcAft>
                      </a:pPr>
                      <a:r>
                        <a:rPr lang="en-US" sz="1400" kern="1200" dirty="0">
                          <a:effectLst/>
                        </a:rPr>
                        <a:t>0.0000</a:t>
                      </a:r>
                      <a:endParaRPr lang="en-GB" sz="14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1318197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50199509"/>
              </p:ext>
            </p:extLst>
          </p:nvPr>
        </p:nvGraphicFramePr>
        <p:xfrm>
          <a:off x="6528048" y="2591624"/>
          <a:ext cx="3312200" cy="2353130"/>
        </p:xfrm>
        <a:graphic>
          <a:graphicData uri="http://schemas.openxmlformats.org/drawingml/2006/table">
            <a:tbl>
              <a:tblPr firstRow="1" firstCol="1" bandRow="1">
                <a:tableStyleId>{C083E6E3-FA7D-4D7B-A595-EF9225AFEA82}</a:tableStyleId>
              </a:tblPr>
              <a:tblGrid>
                <a:gridCol w="1800200">
                  <a:extLst>
                    <a:ext uri="{9D8B030D-6E8A-4147-A177-3AD203B41FA5}">
                      <a16:colId xmlns:a16="http://schemas.microsoft.com/office/drawing/2014/main" val="1317015262"/>
                    </a:ext>
                  </a:extLst>
                </a:gridCol>
                <a:gridCol w="756000">
                  <a:extLst>
                    <a:ext uri="{9D8B030D-6E8A-4147-A177-3AD203B41FA5}">
                      <a16:colId xmlns:a16="http://schemas.microsoft.com/office/drawing/2014/main" val="2832970435"/>
                    </a:ext>
                  </a:extLst>
                </a:gridCol>
                <a:gridCol w="756000">
                  <a:extLst>
                    <a:ext uri="{9D8B030D-6E8A-4147-A177-3AD203B41FA5}">
                      <a16:colId xmlns:a16="http://schemas.microsoft.com/office/drawing/2014/main" val="2782214691"/>
                    </a:ext>
                  </a:extLst>
                </a:gridCol>
              </a:tblGrid>
              <a:tr h="360000">
                <a:tc>
                  <a:txBody>
                    <a:bodyPr/>
                    <a:lstStyle/>
                    <a:p>
                      <a:pPr>
                        <a:spcBef>
                          <a:spcPts val="300"/>
                        </a:spcBef>
                        <a:spcAft>
                          <a:spcPts val="300"/>
                        </a:spcAft>
                      </a:pPr>
                      <a:r>
                        <a:rPr lang="en-US" sz="1400" dirty="0">
                          <a:effectLst/>
                        </a:rPr>
                        <a:t>Factor</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400" dirty="0">
                          <a:effectLst/>
                        </a:rPr>
                        <a:t>Dist.</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1400" dirty="0">
                          <a:effectLst/>
                        </a:rPr>
                        <a:t>CV</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531410539"/>
                  </a:ext>
                </a:extLst>
              </a:tr>
              <a:tr h="360000">
                <a:tc>
                  <a:txBody>
                    <a:bodyPr/>
                    <a:lstStyle/>
                    <a:p>
                      <a:pPr>
                        <a:lnSpc>
                          <a:spcPct val="107000"/>
                        </a:lnSpc>
                        <a:spcBef>
                          <a:spcPts val="300"/>
                        </a:spcBef>
                        <a:spcAft>
                          <a:spcPts val="0"/>
                        </a:spcAft>
                      </a:pPr>
                      <a:r>
                        <a:rPr lang="en-GB" sz="1400" dirty="0">
                          <a:effectLst/>
                        </a:rPr>
                        <a:t>Measurement </a:t>
                      </a:r>
                      <a:r>
                        <a:rPr lang="en-GB" sz="1400" dirty="0" smtClean="0">
                          <a:effectLst/>
                        </a:rPr>
                        <a:t>reliability</a:t>
                      </a:r>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Bef>
                          <a:spcPts val="300"/>
                        </a:spcBef>
                        <a:spcAft>
                          <a:spcPts val="0"/>
                        </a:spcAft>
                      </a:pPr>
                      <a:r>
                        <a:rPr lang="en-US" sz="1400" dirty="0">
                          <a:effectLst/>
                        </a:rPr>
                        <a:t>Ln</a:t>
                      </a:r>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spcBef>
                          <a:spcPts val="300"/>
                        </a:spcBef>
                        <a:spcAft>
                          <a:spcPts val="0"/>
                        </a:spcAft>
                      </a:pPr>
                      <a:r>
                        <a:rPr lang="en-US" sz="1400" dirty="0">
                          <a:effectLst/>
                        </a:rPr>
                        <a:t>0.2048</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39732967"/>
                  </a:ext>
                </a:extLst>
              </a:tr>
              <a:tr h="360000">
                <a:tc>
                  <a:txBody>
                    <a:bodyPr/>
                    <a:lstStyle/>
                    <a:p>
                      <a:pPr>
                        <a:lnSpc>
                          <a:spcPct val="107000"/>
                        </a:lnSpc>
                        <a:spcBef>
                          <a:spcPts val="300"/>
                        </a:spcBef>
                        <a:spcAft>
                          <a:spcPts val="0"/>
                        </a:spcAft>
                      </a:pPr>
                      <a:r>
                        <a:rPr lang="en-GB" sz="1400" dirty="0">
                          <a:effectLst/>
                        </a:rPr>
                        <a:t>Basis of </a:t>
                      </a:r>
                      <a:r>
                        <a:rPr lang="en-GB" sz="1400" dirty="0" smtClean="0">
                          <a:effectLst/>
                        </a:rPr>
                        <a:t>estimate</a:t>
                      </a:r>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Bef>
                          <a:spcPts val="300"/>
                        </a:spcBef>
                        <a:spcAft>
                          <a:spcPts val="0"/>
                        </a:spcAft>
                      </a:pPr>
                      <a:r>
                        <a:rPr lang="en-US" sz="1400" dirty="0">
                          <a:effectLst/>
                        </a:rPr>
                        <a:t>Ln</a:t>
                      </a:r>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spcBef>
                          <a:spcPts val="300"/>
                        </a:spcBef>
                        <a:spcAft>
                          <a:spcPts val="0"/>
                        </a:spcAft>
                      </a:pPr>
                      <a:r>
                        <a:rPr lang="en-US" sz="1400" dirty="0">
                          <a:effectLst/>
                        </a:rPr>
                        <a:t>0.2383</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887479873"/>
                  </a:ext>
                </a:extLst>
              </a:tr>
              <a:tr h="360000">
                <a:tc>
                  <a:txBody>
                    <a:bodyPr/>
                    <a:lstStyle/>
                    <a:p>
                      <a:pPr>
                        <a:lnSpc>
                          <a:spcPct val="107000"/>
                        </a:lnSpc>
                        <a:spcBef>
                          <a:spcPts val="300"/>
                        </a:spcBef>
                        <a:spcAft>
                          <a:spcPts val="0"/>
                        </a:spcAft>
                      </a:pPr>
                      <a:r>
                        <a:rPr lang="en-GB" sz="1400" dirty="0">
                          <a:effectLst/>
                        </a:rPr>
                        <a:t>Reading </a:t>
                      </a:r>
                      <a:r>
                        <a:rPr lang="en-GB" sz="1400" dirty="0" smtClean="0">
                          <a:effectLst/>
                        </a:rPr>
                        <a:t>accuracy</a:t>
                      </a:r>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Bef>
                          <a:spcPts val="300"/>
                        </a:spcBef>
                        <a:spcAft>
                          <a:spcPts val="0"/>
                        </a:spcAft>
                      </a:pPr>
                      <a:r>
                        <a:rPr lang="en-US" sz="1400" dirty="0">
                          <a:effectLst/>
                        </a:rPr>
                        <a:t>Ln</a:t>
                      </a:r>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spcBef>
                          <a:spcPts val="300"/>
                        </a:spcBef>
                        <a:spcAft>
                          <a:spcPts val="0"/>
                        </a:spcAft>
                      </a:pPr>
                      <a:r>
                        <a:rPr lang="en-US" sz="1400" dirty="0">
                          <a:effectLst/>
                        </a:rPr>
                        <a:t>0.0244</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20603638"/>
                  </a:ext>
                </a:extLst>
              </a:tr>
              <a:tr h="360000">
                <a:tc>
                  <a:txBody>
                    <a:bodyPr/>
                    <a:lstStyle/>
                    <a:p>
                      <a:pPr>
                        <a:lnSpc>
                          <a:spcPct val="107000"/>
                        </a:lnSpc>
                        <a:spcBef>
                          <a:spcPts val="300"/>
                        </a:spcBef>
                        <a:spcAft>
                          <a:spcPts val="0"/>
                        </a:spcAft>
                      </a:pPr>
                      <a:r>
                        <a:rPr lang="en-GB" sz="1400" dirty="0">
                          <a:effectLst/>
                        </a:rPr>
                        <a:t>Environmental </a:t>
                      </a:r>
                      <a:r>
                        <a:rPr lang="en-GB" sz="1400" dirty="0" smtClean="0">
                          <a:effectLst/>
                        </a:rPr>
                        <a:t>conditions</a:t>
                      </a:r>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Bef>
                          <a:spcPts val="300"/>
                        </a:spcBef>
                        <a:spcAft>
                          <a:spcPts val="0"/>
                        </a:spcAft>
                      </a:pPr>
                      <a:r>
                        <a:rPr lang="en-US" sz="1400" dirty="0">
                          <a:effectLst/>
                        </a:rPr>
                        <a:t>Ln</a:t>
                      </a:r>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spcBef>
                          <a:spcPts val="300"/>
                        </a:spcBef>
                        <a:spcAft>
                          <a:spcPts val="0"/>
                        </a:spcAft>
                      </a:pPr>
                      <a:r>
                        <a:rPr lang="en-US" sz="1400" dirty="0">
                          <a:effectLst/>
                        </a:rPr>
                        <a:t>0.0477</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595914928"/>
                  </a:ext>
                </a:extLst>
              </a:tr>
              <a:tr h="360000">
                <a:tc>
                  <a:txBody>
                    <a:bodyPr/>
                    <a:lstStyle/>
                    <a:p>
                      <a:pPr>
                        <a:lnSpc>
                          <a:spcPct val="107000"/>
                        </a:lnSpc>
                        <a:spcBef>
                          <a:spcPts val="300"/>
                        </a:spcBef>
                        <a:spcAft>
                          <a:spcPts val="0"/>
                        </a:spcAft>
                      </a:pPr>
                      <a:r>
                        <a:rPr lang="en-GB" sz="1400" dirty="0">
                          <a:effectLst/>
                        </a:rPr>
                        <a:t>Sample </a:t>
                      </a:r>
                      <a:r>
                        <a:rPr lang="en-GB" sz="1400" dirty="0" smtClean="0">
                          <a:effectLst/>
                        </a:rPr>
                        <a:t>size</a:t>
                      </a:r>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l">
                        <a:spcBef>
                          <a:spcPts val="300"/>
                        </a:spcBef>
                        <a:spcAft>
                          <a:spcPts val="0"/>
                        </a:spcAft>
                      </a:pPr>
                      <a:r>
                        <a:rPr lang="en-US" sz="1400" dirty="0">
                          <a:effectLst/>
                        </a:rPr>
                        <a:t>Ln</a:t>
                      </a:r>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spcBef>
                          <a:spcPts val="300"/>
                        </a:spcBef>
                        <a:spcAft>
                          <a:spcPts val="0"/>
                        </a:spcAft>
                      </a:pPr>
                      <a:r>
                        <a:rPr lang="en-US" sz="1400" dirty="0">
                          <a:effectLst/>
                        </a:rPr>
                        <a:t>0.1694</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408286071"/>
                  </a:ext>
                </a:extLst>
              </a:tr>
            </a:tbl>
          </a:graphicData>
        </a:graphic>
      </p:graphicFrame>
      <p:sp>
        <p:nvSpPr>
          <p:cNvPr id="7" name="Rounded Rectangle 6"/>
          <p:cNvSpPr/>
          <p:nvPr/>
        </p:nvSpPr>
        <p:spPr>
          <a:xfrm>
            <a:off x="911680" y="2118324"/>
            <a:ext cx="2376263" cy="374571"/>
          </a:xfrm>
          <a:prstGeom prst="roundRect">
            <a:avLst/>
          </a:prstGeom>
          <a:solidFill>
            <a:schemeClr val="bg1"/>
          </a:solidFill>
          <a:ln>
            <a:noFill/>
          </a:ln>
        </p:spPr>
        <p:txBody>
          <a:bodyPr wrap="square">
            <a:spAutoFit/>
          </a:bodyPr>
          <a:lstStyle/>
          <a:p>
            <a:pPr>
              <a:spcAft>
                <a:spcPts val="600"/>
              </a:spcAft>
            </a:pPr>
            <a:r>
              <a:rPr lang="en-US" sz="1600" b="1" dirty="0" smtClean="0"/>
              <a:t>Quantitative factors</a:t>
            </a:r>
            <a:endParaRPr lang="en-GB" sz="1600" b="1" dirty="0">
              <a:solidFill>
                <a:schemeClr val="accent3"/>
              </a:solidFill>
              <a:latin typeface="Arial" panose="020B0604020202020204" pitchFamily="34" charset="0"/>
              <a:cs typeface="Arial" panose="020B0604020202020204" pitchFamily="34" charset="0"/>
            </a:endParaRPr>
          </a:p>
        </p:txBody>
      </p:sp>
      <p:sp>
        <p:nvSpPr>
          <p:cNvPr id="8" name="Rounded Rectangle 7"/>
          <p:cNvSpPr/>
          <p:nvPr/>
        </p:nvSpPr>
        <p:spPr>
          <a:xfrm>
            <a:off x="6528048" y="2118325"/>
            <a:ext cx="2376263" cy="374571"/>
          </a:xfrm>
          <a:prstGeom prst="roundRect">
            <a:avLst/>
          </a:prstGeom>
          <a:solidFill>
            <a:schemeClr val="bg1"/>
          </a:solidFill>
          <a:ln>
            <a:noFill/>
          </a:ln>
        </p:spPr>
        <p:txBody>
          <a:bodyPr wrap="square">
            <a:spAutoFit/>
          </a:bodyPr>
          <a:lstStyle/>
          <a:p>
            <a:pPr>
              <a:spcAft>
                <a:spcPts val="600"/>
              </a:spcAft>
            </a:pPr>
            <a:r>
              <a:rPr lang="en-US" sz="1600" b="1" dirty="0" smtClean="0"/>
              <a:t>Qualitative factors</a:t>
            </a:r>
            <a:endParaRPr lang="en-GB" sz="1600" b="1" dirty="0">
              <a:solidFill>
                <a:schemeClr val="accent3"/>
              </a:solidFill>
              <a:latin typeface="Arial" panose="020B0604020202020204" pitchFamily="34" charset="0"/>
              <a:cs typeface="Arial" panose="020B0604020202020204" pitchFamily="34" charset="0"/>
            </a:endParaRPr>
          </a:p>
        </p:txBody>
      </p:sp>
      <p:sp>
        <p:nvSpPr>
          <p:cNvPr id="9" name="Rounded Rectangle 8"/>
          <p:cNvSpPr/>
          <p:nvPr/>
        </p:nvSpPr>
        <p:spPr>
          <a:xfrm>
            <a:off x="664797" y="1267200"/>
            <a:ext cx="4711123" cy="442674"/>
          </a:xfrm>
          <a:prstGeom prst="roundRect">
            <a:avLst/>
          </a:prstGeom>
          <a:solidFill>
            <a:schemeClr val="bg1"/>
          </a:solidFill>
          <a:ln>
            <a:noFill/>
          </a:ln>
        </p:spPr>
        <p:txBody>
          <a:bodyPr wrap="square">
            <a:spAutoFit/>
          </a:bodyPr>
          <a:lstStyle/>
          <a:p>
            <a:pPr>
              <a:spcAft>
                <a:spcPts val="600"/>
              </a:spcAft>
            </a:pPr>
            <a:r>
              <a:rPr lang="en-GB" sz="2000" b="1" dirty="0" smtClean="0">
                <a:solidFill>
                  <a:schemeClr val="accent3"/>
                </a:solidFill>
                <a:latin typeface="Arial" panose="020B0604020202020204" pitchFamily="34" charset="0"/>
                <a:cs typeface="Arial" panose="020B0604020202020204" pitchFamily="34" charset="0"/>
              </a:rPr>
              <a:t>Step 3: Calculate individual CVs</a:t>
            </a:r>
            <a:endParaRPr lang="en-GB" sz="200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040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Framework implementation: </a:t>
            </a:r>
            <a:r>
              <a:rPr lang="en-US" dirty="0"/>
              <a:t>Heat exchanger test rig</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116951065"/>
              </p:ext>
            </p:extLst>
          </p:nvPr>
        </p:nvGraphicFramePr>
        <p:xfrm>
          <a:off x="767408" y="2670656"/>
          <a:ext cx="4176463" cy="1838464"/>
        </p:xfrm>
        <a:graphic>
          <a:graphicData uri="http://schemas.openxmlformats.org/drawingml/2006/table">
            <a:tbl>
              <a:tblPr firstRow="1" firstCol="1" bandRow="1">
                <a:tableStyleId>{C083E6E3-FA7D-4D7B-A595-EF9225AFEA82}</a:tableStyleId>
              </a:tblPr>
              <a:tblGrid>
                <a:gridCol w="1656184">
                  <a:extLst>
                    <a:ext uri="{9D8B030D-6E8A-4147-A177-3AD203B41FA5}">
                      <a16:colId xmlns:a16="http://schemas.microsoft.com/office/drawing/2014/main" val="1746300877"/>
                    </a:ext>
                  </a:extLst>
                </a:gridCol>
                <a:gridCol w="840093">
                  <a:extLst>
                    <a:ext uri="{9D8B030D-6E8A-4147-A177-3AD203B41FA5}">
                      <a16:colId xmlns:a16="http://schemas.microsoft.com/office/drawing/2014/main" val="789525709"/>
                    </a:ext>
                  </a:extLst>
                </a:gridCol>
                <a:gridCol w="840093">
                  <a:extLst>
                    <a:ext uri="{9D8B030D-6E8A-4147-A177-3AD203B41FA5}">
                      <a16:colId xmlns:a16="http://schemas.microsoft.com/office/drawing/2014/main" val="2466180775"/>
                    </a:ext>
                  </a:extLst>
                </a:gridCol>
                <a:gridCol w="840093">
                  <a:extLst>
                    <a:ext uri="{9D8B030D-6E8A-4147-A177-3AD203B41FA5}">
                      <a16:colId xmlns:a16="http://schemas.microsoft.com/office/drawing/2014/main" val="1401799465"/>
                    </a:ext>
                  </a:extLst>
                </a:gridCol>
              </a:tblGrid>
              <a:tr h="352936">
                <a:tc>
                  <a:txBody>
                    <a:bodyPr/>
                    <a:lstStyle/>
                    <a:p>
                      <a:pPr>
                        <a:spcBef>
                          <a:spcPts val="300"/>
                        </a:spcBef>
                        <a:spcAft>
                          <a:spcPts val="300"/>
                        </a:spcAft>
                      </a:pPr>
                      <a:r>
                        <a:rPr lang="en-US" sz="1400">
                          <a:effectLst/>
                        </a:rPr>
                        <a:t>PDF</a:t>
                      </a:r>
                      <a:endParaRPr lang="en-GB" sz="1400" b="1">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spcBef>
                          <a:spcPts val="300"/>
                        </a:spcBef>
                        <a:spcAft>
                          <a:spcPts val="300"/>
                        </a:spcAft>
                      </a:pPr>
                      <a:r>
                        <a:rPr lang="en-US" sz="1400" dirty="0">
                          <a:effectLst/>
                        </a:rPr>
                        <a:t>CV comb.</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spcBef>
                          <a:spcPts val="300"/>
                        </a:spcBef>
                        <a:spcAft>
                          <a:spcPts val="300"/>
                        </a:spcAft>
                      </a:pPr>
                      <a:r>
                        <a:rPr lang="en-US" sz="1400" dirty="0">
                          <a:effectLst/>
                        </a:rPr>
                        <a:t>CV </a:t>
                      </a:r>
                      <a:r>
                        <a:rPr lang="en-US" sz="1400" dirty="0" err="1">
                          <a:effectLst/>
                        </a:rPr>
                        <a:t>agg</a:t>
                      </a:r>
                      <a:r>
                        <a:rPr lang="en-US" sz="1400" dirty="0">
                          <a:effectLst/>
                        </a:rPr>
                        <a:t>.</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spcBef>
                          <a:spcPts val="300"/>
                        </a:spcBef>
                        <a:spcAft>
                          <a:spcPts val="300"/>
                        </a:spcAft>
                      </a:pPr>
                      <a:r>
                        <a:rPr lang="en-US" sz="1400">
                          <a:effectLst/>
                        </a:rPr>
                        <a:t>CV</a:t>
                      </a:r>
                      <a:r>
                        <a:rPr lang="en-US" sz="1400" baseline="-25000">
                          <a:effectLst/>
                        </a:rPr>
                        <a:t>T</a:t>
                      </a:r>
                      <a:endParaRPr lang="en-GB" sz="1400" b="1">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06609284"/>
                  </a:ext>
                </a:extLst>
              </a:tr>
              <a:tr h="352936">
                <a:tc>
                  <a:txBody>
                    <a:bodyPr/>
                    <a:lstStyle/>
                    <a:p>
                      <a:pPr>
                        <a:spcBef>
                          <a:spcPts val="300"/>
                        </a:spcBef>
                        <a:spcAft>
                          <a:spcPts val="0"/>
                        </a:spcAft>
                      </a:pPr>
                      <a:r>
                        <a:rPr lang="en-GB" sz="1400">
                          <a:effectLst/>
                        </a:rPr>
                        <a:t>Ln recorded</a:t>
                      </a:r>
                      <a:endParaRPr lang="en-GB"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r">
                        <a:spcBef>
                          <a:spcPts val="300"/>
                        </a:spcBef>
                        <a:spcAft>
                          <a:spcPts val="0"/>
                        </a:spcAft>
                      </a:pPr>
                      <a:r>
                        <a:rPr lang="en-GB" sz="1400">
                          <a:effectLst/>
                        </a:rPr>
                        <a:t>0.0317</a:t>
                      </a:r>
                      <a:endParaRPr lang="en-GB"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rowSpan="2">
                  <a:txBody>
                    <a:bodyPr/>
                    <a:lstStyle/>
                    <a:p>
                      <a:pPr algn="r">
                        <a:spcBef>
                          <a:spcPts val="300"/>
                        </a:spcBef>
                        <a:spcAft>
                          <a:spcPts val="0"/>
                        </a:spcAft>
                      </a:pPr>
                      <a:r>
                        <a:rPr lang="en-GB" sz="1400" dirty="0">
                          <a:effectLst/>
                        </a:rPr>
                        <a:t>0.3701</a:t>
                      </a:r>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rowSpan="4">
                  <a:txBody>
                    <a:bodyPr/>
                    <a:lstStyle/>
                    <a:p>
                      <a:pPr algn="r">
                        <a:spcBef>
                          <a:spcPts val="300"/>
                        </a:spcBef>
                        <a:spcAft>
                          <a:spcPts val="0"/>
                        </a:spcAft>
                      </a:pPr>
                      <a:r>
                        <a:rPr lang="en-GB" sz="1400">
                          <a:effectLst/>
                        </a:rPr>
                        <a:t>0.3762</a:t>
                      </a:r>
                      <a:endParaRPr lang="en-GB"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938829040"/>
                  </a:ext>
                </a:extLst>
              </a:tr>
              <a:tr h="352936">
                <a:tc>
                  <a:txBody>
                    <a:bodyPr/>
                    <a:lstStyle/>
                    <a:p>
                      <a:pPr>
                        <a:spcBef>
                          <a:spcPts val="300"/>
                        </a:spcBef>
                        <a:spcAft>
                          <a:spcPts val="0"/>
                        </a:spcAft>
                      </a:pPr>
                      <a:r>
                        <a:rPr lang="en-GB" sz="1400" dirty="0">
                          <a:effectLst/>
                        </a:rPr>
                        <a:t>Ln pedigree</a:t>
                      </a:r>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r">
                        <a:spcBef>
                          <a:spcPts val="300"/>
                        </a:spcBef>
                        <a:spcAft>
                          <a:spcPts val="0"/>
                        </a:spcAft>
                      </a:pPr>
                      <a:r>
                        <a:rPr lang="en-GB" sz="1400" dirty="0">
                          <a:effectLst/>
                        </a:rPr>
                        <a:t>0.3688</a:t>
                      </a:r>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9762644"/>
                  </a:ext>
                </a:extLst>
              </a:tr>
              <a:tr h="352936">
                <a:tc>
                  <a:txBody>
                    <a:bodyPr/>
                    <a:lstStyle/>
                    <a:p>
                      <a:pPr>
                        <a:spcBef>
                          <a:spcPts val="300"/>
                        </a:spcBef>
                        <a:spcAft>
                          <a:spcPts val="0"/>
                        </a:spcAft>
                      </a:pPr>
                      <a:r>
                        <a:rPr lang="en-GB" sz="1400">
                          <a:effectLst/>
                        </a:rPr>
                        <a:t>Norm. recorded</a:t>
                      </a:r>
                      <a:endParaRPr lang="en-GB"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r">
                        <a:spcBef>
                          <a:spcPts val="300"/>
                        </a:spcBef>
                        <a:spcAft>
                          <a:spcPts val="0"/>
                        </a:spcAft>
                      </a:pPr>
                      <a:r>
                        <a:rPr lang="en-GB" sz="1400">
                          <a:effectLst/>
                        </a:rPr>
                        <a:t>0.0674</a:t>
                      </a:r>
                      <a:endParaRPr lang="en-GB"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rowSpan="2">
                  <a:txBody>
                    <a:bodyPr/>
                    <a:lstStyle/>
                    <a:p>
                      <a:pPr algn="r">
                        <a:spcBef>
                          <a:spcPts val="300"/>
                        </a:spcBef>
                        <a:spcAft>
                          <a:spcPts val="0"/>
                        </a:spcAft>
                      </a:pPr>
                      <a:r>
                        <a:rPr lang="en-GB" sz="1400" kern="1200" dirty="0">
                          <a:effectLst/>
                        </a:rPr>
                        <a:t>0.0676</a:t>
                      </a:r>
                      <a:endParaRPr lang="en-GB" sz="1400" kern="1200" dirty="0">
                        <a:solidFill>
                          <a:schemeClr val="dk1"/>
                        </a:solidFill>
                        <a:effectLst/>
                        <a:latin typeface="+mn-lt"/>
                        <a:ea typeface="+mn-ea"/>
                        <a:cs typeface="+mn-cs"/>
                      </a:endParaRPr>
                    </a:p>
                  </a:txBody>
                  <a:tcPr marL="68580" marR="68580" marT="0" marB="0"/>
                </a:tc>
                <a:tc vMerge="1">
                  <a:txBody>
                    <a:bodyPr/>
                    <a:lstStyle/>
                    <a:p>
                      <a:endParaRPr lang="en-GB"/>
                    </a:p>
                  </a:txBody>
                  <a:tcPr/>
                </a:tc>
                <a:extLst>
                  <a:ext uri="{0D108BD9-81ED-4DB2-BD59-A6C34878D82A}">
                    <a16:rowId xmlns:a16="http://schemas.microsoft.com/office/drawing/2014/main" val="1745945308"/>
                  </a:ext>
                </a:extLst>
              </a:tr>
              <a:tr h="352936">
                <a:tc>
                  <a:txBody>
                    <a:bodyPr/>
                    <a:lstStyle/>
                    <a:p>
                      <a:pPr>
                        <a:spcBef>
                          <a:spcPts val="300"/>
                        </a:spcBef>
                        <a:spcAft>
                          <a:spcPts val="0"/>
                        </a:spcAft>
                      </a:pPr>
                      <a:r>
                        <a:rPr lang="en-GB" sz="1400">
                          <a:effectLst/>
                        </a:rPr>
                        <a:t>Uni. recorded</a:t>
                      </a:r>
                      <a:endParaRPr lang="en-GB"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r">
                        <a:spcBef>
                          <a:spcPts val="300"/>
                        </a:spcBef>
                        <a:spcAft>
                          <a:spcPts val="0"/>
                        </a:spcAft>
                      </a:pPr>
                      <a:r>
                        <a:rPr lang="en-GB" sz="1400" dirty="0">
                          <a:effectLst/>
                        </a:rPr>
                        <a:t>0.0000</a:t>
                      </a:r>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81839923"/>
                  </a:ext>
                </a:extLst>
              </a:tr>
            </a:tbl>
          </a:graphicData>
        </a:graphic>
      </p:graphicFrame>
      <p:sp>
        <p:nvSpPr>
          <p:cNvPr id="6" name="Rounded Rectangle 5"/>
          <p:cNvSpPr/>
          <p:nvPr/>
        </p:nvSpPr>
        <p:spPr>
          <a:xfrm>
            <a:off x="664797" y="1267200"/>
            <a:ext cx="3126947" cy="442674"/>
          </a:xfrm>
          <a:prstGeom prst="roundRect">
            <a:avLst/>
          </a:prstGeom>
          <a:solidFill>
            <a:schemeClr val="bg1"/>
          </a:solidFill>
          <a:ln>
            <a:noFill/>
          </a:ln>
        </p:spPr>
        <p:txBody>
          <a:bodyPr wrap="square">
            <a:spAutoFit/>
          </a:bodyPr>
          <a:lstStyle/>
          <a:p>
            <a:pPr>
              <a:spcAft>
                <a:spcPts val="600"/>
              </a:spcAft>
            </a:pPr>
            <a:r>
              <a:rPr lang="en-GB" sz="2000" b="1" dirty="0" smtClean="0">
                <a:solidFill>
                  <a:schemeClr val="accent3"/>
                </a:solidFill>
                <a:latin typeface="Arial" panose="020B0604020202020204" pitchFamily="34" charset="0"/>
                <a:cs typeface="Arial" panose="020B0604020202020204" pitchFamily="34" charset="0"/>
              </a:rPr>
              <a:t>Step 4: Combine CVs</a:t>
            </a:r>
            <a:endParaRPr lang="en-GB" sz="2000" b="1" dirty="0">
              <a:solidFill>
                <a:schemeClr val="accent3"/>
              </a:solidFill>
              <a:latin typeface="Arial" panose="020B0604020202020204" pitchFamily="34" charset="0"/>
              <a:cs typeface="Arial" panose="020B0604020202020204" pitchFamily="34" charset="0"/>
            </a:endParaRPr>
          </a:p>
        </p:txBody>
      </p:sp>
      <p:sp>
        <p:nvSpPr>
          <p:cNvPr id="7" name="Rounded Rectangle 6"/>
          <p:cNvSpPr/>
          <p:nvPr/>
        </p:nvSpPr>
        <p:spPr>
          <a:xfrm>
            <a:off x="767408" y="2227982"/>
            <a:ext cx="3600400" cy="374571"/>
          </a:xfrm>
          <a:prstGeom prst="roundRect">
            <a:avLst/>
          </a:prstGeom>
          <a:solidFill>
            <a:schemeClr val="bg1"/>
          </a:solidFill>
          <a:ln>
            <a:noFill/>
          </a:ln>
        </p:spPr>
        <p:txBody>
          <a:bodyPr wrap="square">
            <a:spAutoFit/>
          </a:bodyPr>
          <a:lstStyle/>
          <a:p>
            <a:pPr>
              <a:spcAft>
                <a:spcPts val="600"/>
              </a:spcAft>
            </a:pPr>
            <a:r>
              <a:rPr lang="en-US" sz="1600" b="1" dirty="0" smtClean="0"/>
              <a:t>Combined </a:t>
            </a:r>
            <a:r>
              <a:rPr lang="en-US" sz="1600" b="1" dirty="0"/>
              <a:t>c</a:t>
            </a:r>
            <a:r>
              <a:rPr lang="en-US" sz="1600" b="1" dirty="0" smtClean="0"/>
              <a:t>oefficient of variation </a:t>
            </a:r>
            <a:endParaRPr lang="en-GB" sz="1600" b="1" dirty="0">
              <a:solidFill>
                <a:schemeClr val="accent3"/>
              </a:solidFill>
              <a:latin typeface="Arial" panose="020B0604020202020204" pitchFamily="34" charset="0"/>
              <a:cs typeface="Arial" panose="020B0604020202020204" pitchFamily="34" charset="0"/>
            </a:endParaRPr>
          </a:p>
        </p:txBody>
      </p:sp>
      <p:sp>
        <p:nvSpPr>
          <p:cNvPr id="8" name="Rounded Rectangle 7"/>
          <p:cNvSpPr/>
          <p:nvPr/>
        </p:nvSpPr>
        <p:spPr>
          <a:xfrm>
            <a:off x="5921381" y="1267200"/>
            <a:ext cx="3558995" cy="442674"/>
          </a:xfrm>
          <a:prstGeom prst="roundRect">
            <a:avLst/>
          </a:prstGeom>
          <a:solidFill>
            <a:schemeClr val="bg1"/>
          </a:solidFill>
          <a:ln>
            <a:noFill/>
          </a:ln>
        </p:spPr>
        <p:txBody>
          <a:bodyPr wrap="square">
            <a:spAutoFit/>
          </a:bodyPr>
          <a:lstStyle/>
          <a:p>
            <a:pPr>
              <a:spcAft>
                <a:spcPts val="600"/>
              </a:spcAft>
            </a:pPr>
            <a:r>
              <a:rPr lang="en-GB" sz="2000" b="1" dirty="0" smtClean="0">
                <a:solidFill>
                  <a:schemeClr val="accent3"/>
                </a:solidFill>
                <a:latin typeface="Arial" panose="020B0604020202020204" pitchFamily="34" charset="0"/>
                <a:cs typeface="Arial" panose="020B0604020202020204" pitchFamily="34" charset="0"/>
              </a:rPr>
              <a:t>Step 5: Visualise results </a:t>
            </a:r>
            <a:endParaRPr lang="en-GB" sz="2000" b="1" dirty="0">
              <a:solidFill>
                <a:schemeClr val="accent3"/>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5921381" y="1709874"/>
            <a:ext cx="5328366" cy="3999323"/>
          </a:xfrm>
          <a:prstGeom prst="rect">
            <a:avLst/>
          </a:prstGeom>
        </p:spPr>
      </p:pic>
    </p:spTree>
    <p:extLst>
      <p:ext uri="{BB962C8B-B14F-4D97-AF65-F5344CB8AC3E}">
        <p14:creationId xmlns:p14="http://schemas.microsoft.com/office/powerpoint/2010/main" val="19338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a:srcRect l="1409" t="-1" r="2526" b="4494"/>
          <a:stretch/>
        </p:blipFill>
        <p:spPr bwMode="auto">
          <a:xfrm>
            <a:off x="7104112" y="1628800"/>
            <a:ext cx="4680520" cy="4059769"/>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t>Discussion </a:t>
            </a:r>
            <a:r>
              <a:rPr lang="en-US" dirty="0"/>
              <a:t>and </a:t>
            </a:r>
            <a:r>
              <a:rPr lang="en-US" dirty="0" smtClean="0"/>
              <a:t>conclusions</a:t>
            </a:r>
            <a:endParaRPr lang="en-GB" dirty="0"/>
          </a:p>
        </p:txBody>
      </p:sp>
      <p:sp>
        <p:nvSpPr>
          <p:cNvPr id="16" name="Content Placeholder 15"/>
          <p:cNvSpPr>
            <a:spLocks noGrp="1"/>
          </p:cNvSpPr>
          <p:nvPr>
            <p:ph sz="quarter" idx="15"/>
          </p:nvPr>
        </p:nvSpPr>
        <p:spPr>
          <a:xfrm>
            <a:off x="408000" y="1412776"/>
            <a:ext cx="7344184" cy="4824536"/>
          </a:xfrm>
        </p:spPr>
        <p:txBody>
          <a:bodyPr/>
          <a:lstStyle/>
          <a:p>
            <a:pPr marL="0" indent="0">
              <a:spcAft>
                <a:spcPts val="600"/>
              </a:spcAft>
              <a:buNone/>
            </a:pPr>
            <a:r>
              <a:rPr lang="en-US" b="1" dirty="0">
                <a:solidFill>
                  <a:srgbClr val="1B587C"/>
                </a:solidFill>
              </a:rPr>
              <a:t>Purpose: </a:t>
            </a:r>
            <a:r>
              <a:rPr lang="en-US" dirty="0"/>
              <a:t>Enhance system performance assessment through quantification and aggregation of compound uncertainties</a:t>
            </a:r>
          </a:p>
          <a:p>
            <a:r>
              <a:rPr lang="en-US" dirty="0">
                <a:solidFill>
                  <a:sysClr val="windowText" lastClr="000000"/>
                </a:solidFill>
              </a:rPr>
              <a:t>Achieved through coefficient of </a:t>
            </a:r>
            <a:r>
              <a:rPr lang="en-US" dirty="0" smtClean="0">
                <a:solidFill>
                  <a:sysClr val="windowText" lastClr="000000"/>
                </a:solidFill>
              </a:rPr>
              <a:t>variation (CV)</a:t>
            </a:r>
          </a:p>
          <a:p>
            <a:pPr lvl="1"/>
            <a:endParaRPr lang="en-US" dirty="0">
              <a:solidFill>
                <a:sysClr val="windowText" lastClr="000000"/>
              </a:solidFill>
            </a:endParaRPr>
          </a:p>
          <a:p>
            <a:pPr marL="0" indent="0">
              <a:spcAft>
                <a:spcPts val="600"/>
              </a:spcAft>
              <a:buNone/>
            </a:pPr>
            <a:r>
              <a:rPr lang="en-US" b="1" dirty="0" smtClean="0">
                <a:solidFill>
                  <a:srgbClr val="1B587C"/>
                </a:solidFill>
              </a:rPr>
              <a:t>Developed existing techniques</a:t>
            </a:r>
          </a:p>
          <a:p>
            <a:pPr defTabSz="666750">
              <a:lnSpc>
                <a:spcPct val="90000"/>
              </a:lnSpc>
              <a:spcBef>
                <a:spcPct val="0"/>
              </a:spcBef>
              <a:spcAft>
                <a:spcPct val="35000"/>
              </a:spcAft>
            </a:pPr>
            <a:r>
              <a:rPr lang="en-US" dirty="0" smtClean="0">
                <a:solidFill>
                  <a:sysClr val="windowText" lastClr="000000"/>
                </a:solidFill>
              </a:rPr>
              <a:t>Identify factors outside acceptable levels</a:t>
            </a:r>
          </a:p>
          <a:p>
            <a:pPr defTabSz="666750">
              <a:lnSpc>
                <a:spcPct val="90000"/>
              </a:lnSpc>
              <a:spcBef>
                <a:spcPct val="0"/>
              </a:spcBef>
              <a:spcAft>
                <a:spcPct val="35000"/>
              </a:spcAft>
            </a:pPr>
            <a:r>
              <a:rPr lang="en-US" dirty="0" smtClean="0">
                <a:solidFill>
                  <a:sysClr val="windowText" lastClr="000000"/>
                </a:solidFill>
              </a:rPr>
              <a:t>Select the best suited PDF for each input</a:t>
            </a:r>
          </a:p>
          <a:p>
            <a:endParaRPr lang="en-US" dirty="0" smtClean="0"/>
          </a:p>
          <a:p>
            <a:r>
              <a:rPr lang="en-US" dirty="0" smtClean="0"/>
              <a:t>Enhanced performance assessment and corresponding maintenance planning for CES and respective subsystems</a:t>
            </a:r>
          </a:p>
          <a:p>
            <a:endParaRPr lang="en-GB" dirty="0"/>
          </a:p>
        </p:txBody>
      </p:sp>
    </p:spTree>
    <p:extLst>
      <p:ext uri="{BB962C8B-B14F-4D97-AF65-F5344CB8AC3E}">
        <p14:creationId xmlns:p14="http://schemas.microsoft.com/office/powerpoint/2010/main" val="3979569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623392" y="1484784"/>
            <a:ext cx="11160608" cy="4752528"/>
          </a:xfrm>
        </p:spPr>
        <p:txBody>
          <a:bodyPr/>
          <a:lstStyle/>
          <a:p>
            <a:r>
              <a:rPr lang="en-US" dirty="0" smtClean="0"/>
              <a:t>Introduction</a:t>
            </a:r>
            <a:endParaRPr lang="en-US" dirty="0"/>
          </a:p>
          <a:p>
            <a:endParaRPr lang="en-US" dirty="0"/>
          </a:p>
          <a:p>
            <a:r>
              <a:rPr lang="en-US" dirty="0" smtClean="0"/>
              <a:t>Research background</a:t>
            </a:r>
            <a:endParaRPr lang="en-US" dirty="0"/>
          </a:p>
          <a:p>
            <a:endParaRPr lang="en-US" dirty="0"/>
          </a:p>
          <a:p>
            <a:r>
              <a:rPr lang="en-US" dirty="0" smtClean="0"/>
              <a:t>Framework development</a:t>
            </a:r>
          </a:p>
          <a:p>
            <a:endParaRPr lang="en-US" dirty="0"/>
          </a:p>
          <a:p>
            <a:r>
              <a:rPr lang="en-US" dirty="0" smtClean="0"/>
              <a:t>Framework </a:t>
            </a:r>
            <a:r>
              <a:rPr lang="en-US" dirty="0"/>
              <a:t>implementation</a:t>
            </a:r>
          </a:p>
          <a:p>
            <a:endParaRPr lang="en-US" dirty="0"/>
          </a:p>
          <a:p>
            <a:r>
              <a:rPr lang="en-US" dirty="0"/>
              <a:t>Discussion &amp; conclusions</a:t>
            </a:r>
          </a:p>
          <a:p>
            <a:endParaRPr lang="en-GB" dirty="0"/>
          </a:p>
        </p:txBody>
      </p:sp>
      <p:sp>
        <p:nvSpPr>
          <p:cNvPr id="3" name="Title 2"/>
          <p:cNvSpPr>
            <a:spLocks noGrp="1"/>
          </p:cNvSpPr>
          <p:nvPr>
            <p:ph type="title"/>
          </p:nvPr>
        </p:nvSpPr>
        <p:spPr/>
        <p:txBody>
          <a:bodyPr/>
          <a:lstStyle/>
          <a:p>
            <a:r>
              <a:rPr lang="en-GB" dirty="0" smtClean="0"/>
              <a:t>Overview</a:t>
            </a:r>
            <a:endParaRPr lang="en-GB" dirty="0"/>
          </a:p>
        </p:txBody>
      </p:sp>
    </p:spTree>
    <p:extLst>
      <p:ext uri="{BB962C8B-B14F-4D97-AF65-F5344CB8AC3E}">
        <p14:creationId xmlns:p14="http://schemas.microsoft.com/office/powerpoint/2010/main" val="3360198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and conclusions</a:t>
            </a:r>
            <a:endParaRPr lang="en-GB" dirty="0"/>
          </a:p>
        </p:txBody>
      </p:sp>
      <p:sp>
        <p:nvSpPr>
          <p:cNvPr id="3" name="Content Placeholder 2"/>
          <p:cNvSpPr>
            <a:spLocks noGrp="1"/>
          </p:cNvSpPr>
          <p:nvPr>
            <p:ph sz="quarter" idx="15"/>
          </p:nvPr>
        </p:nvSpPr>
        <p:spPr>
          <a:xfrm>
            <a:off x="408000" y="1412776"/>
            <a:ext cx="8568320" cy="4824536"/>
          </a:xfrm>
        </p:spPr>
        <p:txBody>
          <a:bodyPr/>
          <a:lstStyle/>
          <a:p>
            <a:pPr marL="0" indent="0">
              <a:spcAft>
                <a:spcPts val="1200"/>
              </a:spcAft>
              <a:buNone/>
            </a:pPr>
            <a:r>
              <a:rPr lang="en-US" b="1" dirty="0">
                <a:solidFill>
                  <a:srgbClr val="1B587C"/>
                </a:solidFill>
              </a:rPr>
              <a:t>Further </a:t>
            </a:r>
            <a:r>
              <a:rPr lang="en-US" b="1" dirty="0" smtClean="0">
                <a:solidFill>
                  <a:srgbClr val="1B587C"/>
                </a:solidFill>
              </a:rPr>
              <a:t>development – Framework</a:t>
            </a:r>
          </a:p>
          <a:p>
            <a:pPr>
              <a:spcAft>
                <a:spcPts val="1200"/>
              </a:spcAft>
            </a:pPr>
            <a:r>
              <a:rPr lang="en-US" dirty="0" smtClean="0"/>
              <a:t>Determine qualitative input uncertainty indicators from multiple </a:t>
            </a:r>
            <a:r>
              <a:rPr lang="en-US" dirty="0"/>
              <a:t>sources </a:t>
            </a:r>
            <a:r>
              <a:rPr lang="en-US" dirty="0" smtClean="0"/>
              <a:t>(surveys / interviews)</a:t>
            </a:r>
            <a:endParaRPr lang="en-US" dirty="0"/>
          </a:p>
          <a:p>
            <a:pPr>
              <a:spcAft>
                <a:spcPts val="1200"/>
              </a:spcAft>
            </a:pPr>
            <a:r>
              <a:rPr lang="en-GB" dirty="0" smtClean="0"/>
              <a:t>Determination of </a:t>
            </a:r>
            <a:r>
              <a:rPr lang="en-GB" dirty="0"/>
              <a:t>acceptable </a:t>
            </a:r>
            <a:r>
              <a:rPr lang="en-GB" dirty="0" smtClean="0"/>
              <a:t>uncertainty parameters </a:t>
            </a:r>
            <a:r>
              <a:rPr lang="en-GB" dirty="0"/>
              <a:t>to be scaled according to </a:t>
            </a:r>
            <a:r>
              <a:rPr lang="en-GB" dirty="0" smtClean="0"/>
              <a:t>calculated CV</a:t>
            </a:r>
            <a:endParaRPr lang="en-GB" dirty="0"/>
          </a:p>
          <a:p>
            <a:pPr>
              <a:spcAft>
                <a:spcPts val="1200"/>
              </a:spcAft>
            </a:pPr>
            <a:r>
              <a:rPr lang="en-GB" dirty="0" smtClean="0"/>
              <a:t>Improved techniques </a:t>
            </a:r>
            <a:r>
              <a:rPr lang="en-GB" dirty="0"/>
              <a:t>to determine sensitivity coefficients for each </a:t>
            </a:r>
            <a:r>
              <a:rPr lang="en-GB" dirty="0" smtClean="0"/>
              <a:t>input</a:t>
            </a:r>
            <a:endParaRPr lang="en-GB" dirty="0"/>
          </a:p>
          <a:p>
            <a:pPr>
              <a:spcAft>
                <a:spcPts val="1200"/>
              </a:spcAft>
            </a:pPr>
            <a:r>
              <a:rPr lang="en-GB" dirty="0" smtClean="0"/>
              <a:t>Account </a:t>
            </a:r>
            <a:r>
              <a:rPr lang="en-GB" dirty="0"/>
              <a:t>for correlations between input </a:t>
            </a:r>
            <a:r>
              <a:rPr lang="en-GB" dirty="0" smtClean="0"/>
              <a:t>parameters</a:t>
            </a:r>
          </a:p>
          <a:p>
            <a:pPr>
              <a:spcAft>
                <a:spcPts val="1200"/>
              </a:spcAft>
            </a:pPr>
            <a:r>
              <a:rPr lang="en-GB" dirty="0" smtClean="0"/>
              <a:t>Forecast </a:t>
            </a:r>
            <a:r>
              <a:rPr lang="en-GB" dirty="0" err="1" smtClean="0"/>
              <a:t>quanitified</a:t>
            </a:r>
            <a:r>
              <a:rPr lang="en-GB" dirty="0" smtClean="0"/>
              <a:t> uncertainties through </a:t>
            </a:r>
            <a:r>
              <a:rPr lang="en-GB" dirty="0"/>
              <a:t>the </a:t>
            </a:r>
            <a:r>
              <a:rPr lang="en-GB" dirty="0" smtClean="0"/>
              <a:t>in-service life</a:t>
            </a:r>
            <a:endParaRPr lang="en-GB" dirty="0"/>
          </a:p>
        </p:txBody>
      </p:sp>
    </p:spTree>
    <p:extLst>
      <p:ext uri="{BB962C8B-B14F-4D97-AF65-F5344CB8AC3E}">
        <p14:creationId xmlns:p14="http://schemas.microsoft.com/office/powerpoint/2010/main" val="843962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and conclusions</a:t>
            </a:r>
            <a:endParaRPr lang="en-GB" dirty="0"/>
          </a:p>
        </p:txBody>
      </p:sp>
      <p:sp>
        <p:nvSpPr>
          <p:cNvPr id="62" name="Content Placeholder 2"/>
          <p:cNvSpPr txBox="1">
            <a:spLocks/>
          </p:cNvSpPr>
          <p:nvPr/>
        </p:nvSpPr>
        <p:spPr>
          <a:xfrm>
            <a:off x="408000" y="1412776"/>
            <a:ext cx="5129085" cy="1700267"/>
          </a:xfrm>
          <a:prstGeom prst="rect">
            <a:avLst/>
          </a:prstGeom>
          <a:noFill/>
          <a:ln>
            <a:noFill/>
          </a:ln>
        </p:spPr>
        <p:txBody>
          <a:bodyPr numCol="1"/>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b="1" dirty="0" smtClean="0">
                <a:solidFill>
                  <a:srgbClr val="1B587C"/>
                </a:solidFill>
              </a:rPr>
              <a:t>Further development – Heat exchanger</a:t>
            </a:r>
          </a:p>
        </p:txBody>
      </p:sp>
      <p:pic>
        <p:nvPicPr>
          <p:cNvPr id="64" name="Picture 63"/>
          <p:cNvPicPr>
            <a:picLocks noChangeAspect="1"/>
          </p:cNvPicPr>
          <p:nvPr/>
        </p:nvPicPr>
        <p:blipFill>
          <a:blip r:embed="rId3"/>
          <a:stretch>
            <a:fillRect/>
          </a:stretch>
        </p:blipFill>
        <p:spPr>
          <a:xfrm>
            <a:off x="2855640" y="2295139"/>
            <a:ext cx="8796601" cy="3741796"/>
          </a:xfrm>
          <a:prstGeom prst="rect">
            <a:avLst/>
          </a:prstGeom>
        </p:spPr>
      </p:pic>
      <p:sp>
        <p:nvSpPr>
          <p:cNvPr id="66" name="Rectangle: Rounded Corners 5">
            <a:extLst>
              <a:ext uri="{FF2B5EF4-FFF2-40B4-BE49-F238E27FC236}">
                <a16:creationId xmlns:a16="http://schemas.microsoft.com/office/drawing/2014/main" id="{1B469468-A3E7-47C3-87DF-C2998848B4C1}"/>
              </a:ext>
            </a:extLst>
          </p:cNvPr>
          <p:cNvSpPr/>
          <p:nvPr/>
        </p:nvSpPr>
        <p:spPr>
          <a:xfrm>
            <a:off x="8040216" y="1501563"/>
            <a:ext cx="2376264" cy="648000"/>
          </a:xfrm>
          <a:prstGeom prst="roundRect">
            <a:avLst/>
          </a:prstGeom>
          <a:solidFill>
            <a:schemeClr val="bg1">
              <a:lumMod val="95000"/>
            </a:schemeClr>
          </a:solidFill>
          <a:ln>
            <a:solidFill>
              <a:schemeClr val="bg1">
                <a:lumMod val="85000"/>
              </a:schemeClr>
            </a:solidFill>
          </a:ln>
          <a:effectLst/>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0000" tIns="91542" rIns="91542" bIns="91542" numCol="1" spcCol="1270" anchor="ctr" anchorCtr="0">
            <a:noAutofit/>
          </a:bodyPr>
          <a:lstStyle/>
          <a:p>
            <a:pPr>
              <a:spcAft>
                <a:spcPts val="1200"/>
              </a:spcAft>
            </a:pPr>
            <a:r>
              <a:rPr lang="en-GB" sz="1600" dirty="0">
                <a:solidFill>
                  <a:schemeClr val="tx1"/>
                </a:solidFill>
              </a:rPr>
              <a:t>Digital temperature </a:t>
            </a:r>
            <a:r>
              <a:rPr lang="en-GB" sz="1600" dirty="0" smtClean="0">
                <a:solidFill>
                  <a:schemeClr val="tx1"/>
                </a:solidFill>
              </a:rPr>
              <a:t>&amp; </a:t>
            </a:r>
            <a:r>
              <a:rPr lang="en-GB" sz="1600" dirty="0">
                <a:solidFill>
                  <a:schemeClr val="tx1"/>
                </a:solidFill>
              </a:rPr>
              <a:t>pressure sensors</a:t>
            </a:r>
          </a:p>
        </p:txBody>
      </p:sp>
      <p:sp>
        <p:nvSpPr>
          <p:cNvPr id="67" name="Rectangle: Rounded Corners 5">
            <a:extLst>
              <a:ext uri="{FF2B5EF4-FFF2-40B4-BE49-F238E27FC236}">
                <a16:creationId xmlns:a16="http://schemas.microsoft.com/office/drawing/2014/main" id="{1B469468-A3E7-47C3-87DF-C2998848B4C1}"/>
              </a:ext>
            </a:extLst>
          </p:cNvPr>
          <p:cNvSpPr/>
          <p:nvPr/>
        </p:nvSpPr>
        <p:spPr>
          <a:xfrm>
            <a:off x="408000" y="2465043"/>
            <a:ext cx="2088232" cy="648000"/>
          </a:xfrm>
          <a:prstGeom prst="roundRect">
            <a:avLst/>
          </a:prstGeom>
          <a:solidFill>
            <a:schemeClr val="bg1">
              <a:lumMod val="95000"/>
            </a:schemeClr>
          </a:solidFill>
          <a:ln>
            <a:solidFill>
              <a:schemeClr val="bg1">
                <a:lumMod val="85000"/>
              </a:schemeClr>
            </a:solidFill>
          </a:ln>
          <a:effectLst/>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0000" tIns="91542" rIns="91542" bIns="91542" numCol="1" spcCol="1270" anchor="ctr" anchorCtr="0">
            <a:noAutofit/>
          </a:bodyPr>
          <a:lstStyle/>
          <a:p>
            <a:r>
              <a:rPr lang="en-US" sz="1600" dirty="0">
                <a:solidFill>
                  <a:schemeClr val="tx1"/>
                </a:solidFill>
              </a:rPr>
              <a:t>Motorised pump </a:t>
            </a:r>
            <a:endParaRPr lang="en-US" sz="1600" dirty="0" smtClean="0">
              <a:solidFill>
                <a:schemeClr val="tx1"/>
              </a:solidFill>
            </a:endParaRPr>
          </a:p>
          <a:p>
            <a:pPr>
              <a:spcAft>
                <a:spcPts val="1200"/>
              </a:spcAft>
            </a:pPr>
            <a:r>
              <a:rPr lang="en-US" sz="1600" dirty="0">
                <a:solidFill>
                  <a:schemeClr val="tx1"/>
                </a:solidFill>
              </a:rPr>
              <a:t>(</a:t>
            </a:r>
            <a:r>
              <a:rPr lang="en-US" sz="1600" dirty="0" smtClean="0">
                <a:solidFill>
                  <a:schemeClr val="tx1"/>
                </a:solidFill>
              </a:rPr>
              <a:t>constant </a:t>
            </a:r>
            <a:r>
              <a:rPr lang="en-US" sz="1600" dirty="0">
                <a:solidFill>
                  <a:schemeClr val="tx1"/>
                </a:solidFill>
              </a:rPr>
              <a:t>flow </a:t>
            </a:r>
            <a:r>
              <a:rPr lang="en-US" sz="1600" dirty="0" smtClean="0">
                <a:solidFill>
                  <a:schemeClr val="tx1"/>
                </a:solidFill>
              </a:rPr>
              <a:t>rate)</a:t>
            </a:r>
            <a:endParaRPr lang="en-US" sz="1600" dirty="0">
              <a:solidFill>
                <a:schemeClr val="tx1"/>
              </a:solidFill>
            </a:endParaRPr>
          </a:p>
        </p:txBody>
      </p:sp>
      <p:cxnSp>
        <p:nvCxnSpPr>
          <p:cNvPr id="69" name="Straight Arrow Connector 68"/>
          <p:cNvCxnSpPr>
            <a:stCxn id="67" idx="3"/>
          </p:cNvCxnSpPr>
          <p:nvPr/>
        </p:nvCxnSpPr>
        <p:spPr>
          <a:xfrm>
            <a:off x="2496232" y="2789043"/>
            <a:ext cx="1799568" cy="324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2"/>
          </p:cNvCxnSpPr>
          <p:nvPr/>
        </p:nvCxnSpPr>
        <p:spPr>
          <a:xfrm>
            <a:off x="9228348" y="2149563"/>
            <a:ext cx="900100" cy="14234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391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E6B2B6-9824-47B3-BBB8-0B6874A41E3E}"/>
              </a:ext>
            </a:extLst>
          </p:cNvPr>
          <p:cNvSpPr txBox="1">
            <a:spLocks/>
          </p:cNvSpPr>
          <p:nvPr/>
        </p:nvSpPr>
        <p:spPr>
          <a:xfrm>
            <a:off x="3683732" y="2060848"/>
            <a:ext cx="4824536" cy="2947474"/>
          </a:xfrm>
          <a:prstGeom prst="rect">
            <a:avLst/>
          </a:prstGeom>
          <a:solidFill>
            <a:schemeClr val="bg1"/>
          </a:solidFill>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GB" sz="3600" b="1" dirty="0" smtClean="0">
                <a:solidFill>
                  <a:sysClr val="windowText" lastClr="000000"/>
                </a:solidFill>
                <a:latin typeface="+mn-lt"/>
                <a:cs typeface="+mn-cs"/>
              </a:rPr>
              <a:t>Alex Grenyer</a:t>
            </a:r>
          </a:p>
          <a:p>
            <a:pPr marL="0" indent="0">
              <a:spcAft>
                <a:spcPts val="600"/>
              </a:spcAft>
              <a:buFont typeface="Arial" panose="020B0604020202020204" pitchFamily="34" charset="0"/>
              <a:buNone/>
            </a:pPr>
            <a:r>
              <a:rPr lang="en-GB" sz="3600" b="1" dirty="0" smtClean="0">
                <a:solidFill>
                  <a:sysClr val="windowText" lastClr="000000"/>
                </a:solidFill>
                <a:latin typeface="+mn-lt"/>
                <a:cs typeface="+mn-cs"/>
              </a:rPr>
              <a:t>PhD Researcher</a:t>
            </a:r>
          </a:p>
          <a:p>
            <a:pPr marL="0" indent="0">
              <a:buFont typeface="Arial" panose="020B0604020202020204" pitchFamily="34" charset="0"/>
              <a:buNone/>
            </a:pPr>
            <a:r>
              <a:rPr lang="en-GB" sz="3600" b="1" dirty="0" smtClean="0">
                <a:solidFill>
                  <a:sysClr val="windowText" lastClr="000000"/>
                </a:solidFill>
                <a:latin typeface="+mn-lt"/>
                <a:cs typeface="+mn-cs"/>
              </a:rPr>
              <a:t>Cranfield University</a:t>
            </a:r>
          </a:p>
          <a:p>
            <a:pPr marL="0" indent="0">
              <a:buFont typeface="Arial" panose="020B0604020202020204" pitchFamily="34" charset="0"/>
              <a:buNone/>
            </a:pPr>
            <a:endParaRPr lang="en-GB" sz="1400" b="1" dirty="0" smtClean="0">
              <a:solidFill>
                <a:sysClr val="windowText" lastClr="000000"/>
              </a:solidFill>
              <a:latin typeface="+mn-lt"/>
              <a:cs typeface="+mn-cs"/>
            </a:endParaRPr>
          </a:p>
          <a:p>
            <a:pPr marL="0" indent="0">
              <a:buFont typeface="Arial" panose="020B0604020202020204" pitchFamily="34" charset="0"/>
              <a:buNone/>
            </a:pPr>
            <a:r>
              <a:rPr lang="en-GB" sz="2800" b="1" dirty="0" smtClean="0">
                <a:solidFill>
                  <a:srgbClr val="0099C4"/>
                </a:solidFill>
                <a:latin typeface="+mn-lt"/>
                <a:cs typeface="+mn-cs"/>
              </a:rPr>
              <a:t>E:</a:t>
            </a:r>
            <a:r>
              <a:rPr lang="en-GB" sz="3600" b="1" dirty="0" smtClean="0">
                <a:solidFill>
                  <a:sysClr val="windowText" lastClr="000000"/>
                </a:solidFill>
                <a:latin typeface="+mn-lt"/>
                <a:cs typeface="+mn-cs"/>
              </a:rPr>
              <a:t> </a:t>
            </a:r>
            <a:r>
              <a:rPr lang="en-GB" sz="2400" b="1" dirty="0" smtClean="0">
                <a:solidFill>
                  <a:sysClr val="windowText" lastClr="000000"/>
                </a:solidFill>
                <a:latin typeface="+mn-lt"/>
                <a:cs typeface="+mn-cs"/>
              </a:rPr>
              <a:t>a.h.grenyer@cranfield.ac.uk</a:t>
            </a:r>
          </a:p>
        </p:txBody>
      </p:sp>
      <p:pic>
        <p:nvPicPr>
          <p:cNvPr id="5" name="Picture 2" descr="Image result for linkedin logo">
            <a:extLst>
              <a:ext uri="{FF2B5EF4-FFF2-40B4-BE49-F238E27FC236}">
                <a16:creationId xmlns:a16="http://schemas.microsoft.com/office/drawing/2014/main" id="{B64AA326-46A5-4860-92BE-62E3282DDF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1744" y="5229200"/>
            <a:ext cx="463800" cy="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597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Introduction</a:t>
            </a:r>
            <a:endParaRPr lang="en-GB" dirty="0"/>
          </a:p>
        </p:txBody>
      </p:sp>
      <p:sp>
        <p:nvSpPr>
          <p:cNvPr id="115" name="TextBox 114">
            <a:extLst>
              <a:ext uri="{FF2B5EF4-FFF2-40B4-BE49-F238E27FC236}">
                <a16:creationId xmlns:a16="http://schemas.microsoft.com/office/drawing/2014/main" id="{1C7372CC-E993-4500-9D73-7AEA92B76B68}"/>
              </a:ext>
            </a:extLst>
          </p:cNvPr>
          <p:cNvSpPr txBox="1"/>
          <p:nvPr/>
        </p:nvSpPr>
        <p:spPr>
          <a:xfrm>
            <a:off x="623392" y="3952943"/>
            <a:ext cx="1846187" cy="954107"/>
          </a:xfrm>
          <a:prstGeom prst="rect">
            <a:avLst/>
          </a:prstGeom>
          <a:noFill/>
        </p:spPr>
        <p:txBody>
          <a:bodyPr wrap="square" rtlCol="0">
            <a:spAutoFit/>
          </a:bodyPr>
          <a:lstStyle/>
          <a:p>
            <a:r>
              <a:rPr lang="en-GB" sz="1400" dirty="0" smtClean="0"/>
              <a:t>Impact measure on system resulting in improved reliability and decision-making</a:t>
            </a:r>
            <a:endParaRPr lang="en-GB" sz="1400" dirty="0"/>
          </a:p>
        </p:txBody>
      </p:sp>
      <p:grpSp>
        <p:nvGrpSpPr>
          <p:cNvPr id="116" name="Group 115">
            <a:extLst>
              <a:ext uri="{FF2B5EF4-FFF2-40B4-BE49-F238E27FC236}">
                <a16:creationId xmlns:a16="http://schemas.microsoft.com/office/drawing/2014/main" id="{2E243C43-16C0-41B9-A707-5269125744DE}"/>
              </a:ext>
            </a:extLst>
          </p:cNvPr>
          <p:cNvGrpSpPr/>
          <p:nvPr/>
        </p:nvGrpSpPr>
        <p:grpSpPr>
          <a:xfrm>
            <a:off x="2264260" y="5361595"/>
            <a:ext cx="3880833" cy="515677"/>
            <a:chOff x="2496000" y="5157192"/>
            <a:chExt cx="5998215" cy="1046542"/>
          </a:xfrm>
        </p:grpSpPr>
        <p:sp>
          <p:nvSpPr>
            <p:cNvPr id="117" name="Rectangle 116">
              <a:extLst>
                <a:ext uri="{FF2B5EF4-FFF2-40B4-BE49-F238E27FC236}">
                  <a16:creationId xmlns:a16="http://schemas.microsoft.com/office/drawing/2014/main" id="{E82B348F-DAD4-4B58-B30F-CF8D0E261E1F}"/>
                </a:ext>
              </a:extLst>
            </p:cNvPr>
            <p:cNvSpPr/>
            <p:nvPr/>
          </p:nvSpPr>
          <p:spPr>
            <a:xfrm>
              <a:off x="4223792" y="5229207"/>
              <a:ext cx="2549009" cy="504045"/>
            </a:xfrm>
            <a:prstGeom prst="rect">
              <a:avLst/>
            </a:prstGeom>
            <a:gradFill flip="none" rotWithShape="1">
              <a:gsLst>
                <a:gs pos="0">
                  <a:srgbClr val="C00000"/>
                </a:gs>
                <a:gs pos="75000">
                  <a:srgbClr val="FFFF00"/>
                </a:gs>
                <a:gs pos="25000">
                  <a:srgbClr val="FFFF00"/>
                </a:gs>
                <a:gs pos="50000">
                  <a:srgbClr val="00B050"/>
                </a:gs>
                <a:gs pos="100000">
                  <a:srgbClr val="C00000"/>
                </a:gs>
              </a:gsLst>
              <a:lin ang="10800000" scaled="1"/>
              <a:tileRect/>
            </a:gradFill>
            <a:ln>
              <a:noFill/>
            </a:ln>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8" name="Rectangle: Rounded Corners 8">
              <a:extLst>
                <a:ext uri="{FF2B5EF4-FFF2-40B4-BE49-F238E27FC236}">
                  <a16:creationId xmlns:a16="http://schemas.microsoft.com/office/drawing/2014/main" id="{77258AEC-EFE7-45FF-BD73-254931A7DE23}"/>
                </a:ext>
              </a:extLst>
            </p:cNvPr>
            <p:cNvSpPr/>
            <p:nvPr/>
          </p:nvSpPr>
          <p:spPr>
            <a:xfrm>
              <a:off x="6694214" y="5157192"/>
              <a:ext cx="1800001" cy="648000"/>
            </a:xfrm>
            <a:prstGeom prst="roundRect">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solidFill>
                    <a:sysClr val="windowText" lastClr="000000"/>
                  </a:solidFill>
                  <a:latin typeface="Arial" panose="020B0604020202020204" pitchFamily="34" charset="0"/>
                  <a:cs typeface="Arial" panose="020B0604020202020204" pitchFamily="34" charset="0"/>
                </a:rPr>
                <a:t>Qualitative</a:t>
              </a:r>
              <a:endParaRPr lang="en-US" dirty="0">
                <a:solidFill>
                  <a:sysClr val="windowText" lastClr="000000"/>
                </a:solidFill>
                <a:latin typeface="Arial" panose="020B0604020202020204" pitchFamily="34" charset="0"/>
                <a:cs typeface="Arial" panose="020B0604020202020204" pitchFamily="34" charset="0"/>
              </a:endParaRPr>
            </a:p>
          </p:txBody>
        </p:sp>
        <p:sp>
          <p:nvSpPr>
            <p:cNvPr id="119" name="Rectangle: Rounded Corners 9">
              <a:extLst>
                <a:ext uri="{FF2B5EF4-FFF2-40B4-BE49-F238E27FC236}">
                  <a16:creationId xmlns:a16="http://schemas.microsoft.com/office/drawing/2014/main" id="{2819478C-3211-4027-BF5D-B0B5734AA1E9}"/>
                </a:ext>
              </a:extLst>
            </p:cNvPr>
            <p:cNvSpPr/>
            <p:nvPr/>
          </p:nvSpPr>
          <p:spPr>
            <a:xfrm>
              <a:off x="2496000" y="5157192"/>
              <a:ext cx="1800000" cy="648000"/>
            </a:xfrm>
            <a:prstGeom prst="roundRect">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solidFill>
                    <a:sysClr val="windowText" lastClr="000000"/>
                  </a:solidFill>
                  <a:latin typeface="Arial" panose="020B0604020202020204" pitchFamily="34" charset="0"/>
                  <a:cs typeface="Arial" panose="020B0604020202020204" pitchFamily="34" charset="0"/>
                </a:rPr>
                <a:t>Quantitative</a:t>
              </a:r>
              <a:endParaRPr lang="en-US" sz="1400" dirty="0">
                <a:solidFill>
                  <a:sysClr val="windowText" lastClr="000000"/>
                </a:solidFill>
                <a:latin typeface="Arial" panose="020B0604020202020204" pitchFamily="34" charset="0"/>
                <a:cs typeface="Arial" panose="020B0604020202020204" pitchFamily="34" charset="0"/>
              </a:endParaRPr>
            </a:p>
          </p:txBody>
        </p:sp>
        <p:sp>
          <p:nvSpPr>
            <p:cNvPr id="120" name="Rectangle: Rounded Corners 40">
              <a:extLst>
                <a:ext uri="{FF2B5EF4-FFF2-40B4-BE49-F238E27FC236}">
                  <a16:creationId xmlns:a16="http://schemas.microsoft.com/office/drawing/2014/main" id="{E232491E-E8D7-47F4-9F22-5BA37CBEFCEF}"/>
                </a:ext>
              </a:extLst>
            </p:cNvPr>
            <p:cNvSpPr/>
            <p:nvPr/>
          </p:nvSpPr>
          <p:spPr>
            <a:xfrm>
              <a:off x="4632770" y="5701556"/>
              <a:ext cx="1799999" cy="502178"/>
            </a:xfrm>
            <a:prstGeom prst="roundRect">
              <a:avLst/>
            </a:prstGeom>
            <a:solidFill>
              <a:schemeClr val="bg1"/>
            </a:solidFill>
            <a:ln>
              <a:solidFill>
                <a:schemeClr val="tx1"/>
              </a:solid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solidFill>
                    <a:sysClr val="windowText" lastClr="000000"/>
                  </a:solidFill>
                  <a:latin typeface="Arial" panose="020B0604020202020204" pitchFamily="34" charset="0"/>
                  <a:cs typeface="Arial" panose="020B0604020202020204" pitchFamily="34" charset="0"/>
                </a:rPr>
                <a:t>Combine</a:t>
              </a:r>
              <a:endParaRPr lang="en-US" sz="2100" dirty="0">
                <a:solidFill>
                  <a:sysClr val="windowText" lastClr="000000"/>
                </a:solidFill>
                <a:latin typeface="Arial" panose="020B0604020202020204" pitchFamily="34" charset="0"/>
                <a:cs typeface="Arial" panose="020B0604020202020204" pitchFamily="34" charset="0"/>
              </a:endParaRPr>
            </a:p>
          </p:txBody>
        </p:sp>
      </p:grpSp>
      <p:grpSp>
        <p:nvGrpSpPr>
          <p:cNvPr id="121" name="Group 120">
            <a:extLst>
              <a:ext uri="{FF2B5EF4-FFF2-40B4-BE49-F238E27FC236}">
                <a16:creationId xmlns:a16="http://schemas.microsoft.com/office/drawing/2014/main" id="{A65BDA3E-EF14-4FCB-9541-71EF98877452}"/>
              </a:ext>
            </a:extLst>
          </p:cNvPr>
          <p:cNvGrpSpPr/>
          <p:nvPr/>
        </p:nvGrpSpPr>
        <p:grpSpPr>
          <a:xfrm>
            <a:off x="2460216" y="3645023"/>
            <a:ext cx="3537657" cy="1617592"/>
            <a:chOff x="3287688" y="2332149"/>
            <a:chExt cx="5688632" cy="2681027"/>
          </a:xfrm>
        </p:grpSpPr>
        <p:cxnSp>
          <p:nvCxnSpPr>
            <p:cNvPr id="122" name="Straight Arrow Connector 121">
              <a:extLst>
                <a:ext uri="{FF2B5EF4-FFF2-40B4-BE49-F238E27FC236}">
                  <a16:creationId xmlns:a16="http://schemas.microsoft.com/office/drawing/2014/main" id="{8C0E74D3-BCCE-4AF2-B40F-9C4ABE6CCDE4}"/>
                </a:ext>
              </a:extLst>
            </p:cNvPr>
            <p:cNvCxnSpPr>
              <a:cxnSpLocks/>
            </p:cNvCxnSpPr>
            <p:nvPr/>
          </p:nvCxnSpPr>
          <p:spPr>
            <a:xfrm flipV="1">
              <a:off x="3287688" y="2564904"/>
              <a:ext cx="0" cy="24482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3AD3FC65-452E-411A-9FDF-BE4C0B59E21F}"/>
                </a:ext>
              </a:extLst>
            </p:cNvPr>
            <p:cNvCxnSpPr>
              <a:cxnSpLocks/>
            </p:cNvCxnSpPr>
            <p:nvPr/>
          </p:nvCxnSpPr>
          <p:spPr>
            <a:xfrm>
              <a:off x="3287688" y="5013176"/>
              <a:ext cx="5688632" cy="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BCB88C66-3EBD-47B8-9C5C-6705F1735365}"/>
                </a:ext>
              </a:extLst>
            </p:cNvPr>
            <p:cNvCxnSpPr>
              <a:cxnSpLocks/>
            </p:cNvCxnSpPr>
            <p:nvPr/>
          </p:nvCxnSpPr>
          <p:spPr>
            <a:xfrm flipV="1">
              <a:off x="6091715" y="2636912"/>
              <a:ext cx="4285" cy="23762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2F056BE9-27EA-41D9-BDA4-4CF57F1769E1}"/>
                </a:ext>
              </a:extLst>
            </p:cNvPr>
            <p:cNvCxnSpPr>
              <a:cxnSpLocks/>
            </p:cNvCxnSpPr>
            <p:nvPr/>
          </p:nvCxnSpPr>
          <p:spPr>
            <a:xfrm flipH="1" flipV="1">
              <a:off x="5487946" y="2780928"/>
              <a:ext cx="1" cy="2160000"/>
            </a:xfrm>
            <a:prstGeom prst="straightConnector1">
              <a:avLst/>
            </a:prstGeom>
            <a:ln w="190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629A0606-3031-4FD3-990A-44EE546EF54D}"/>
                </a:ext>
              </a:extLst>
            </p:cNvPr>
            <p:cNvCxnSpPr>
              <a:cxnSpLocks/>
            </p:cNvCxnSpPr>
            <p:nvPr/>
          </p:nvCxnSpPr>
          <p:spPr>
            <a:xfrm flipV="1">
              <a:off x="6700881" y="2780928"/>
              <a:ext cx="0" cy="2160000"/>
            </a:xfrm>
            <a:prstGeom prst="straightConnector1">
              <a:avLst/>
            </a:prstGeom>
            <a:ln w="190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B11EA68E-2B18-4E16-9CA0-699FCA8F809F}"/>
                </a:ext>
              </a:extLst>
            </p:cNvPr>
            <p:cNvCxnSpPr>
              <a:cxnSpLocks/>
            </p:cNvCxnSpPr>
            <p:nvPr/>
          </p:nvCxnSpPr>
          <p:spPr>
            <a:xfrm flipV="1">
              <a:off x="5589708" y="4022848"/>
              <a:ext cx="1004013" cy="8382"/>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494B7D74-DDF3-4D43-A6F9-1FE6198AE0DC}"/>
                </a:ext>
              </a:extLst>
            </p:cNvPr>
            <p:cNvSpPr txBox="1"/>
            <p:nvPr/>
          </p:nvSpPr>
          <p:spPr>
            <a:xfrm>
              <a:off x="5655583" y="3549241"/>
              <a:ext cx="334372" cy="459103"/>
            </a:xfrm>
            <a:prstGeom prst="rect">
              <a:avLst/>
            </a:prstGeom>
            <a:noFill/>
          </p:spPr>
          <p:txBody>
            <a:bodyPr wrap="square" rtlCol="0">
              <a:spAutoFit/>
            </a:bodyPr>
            <a:lstStyle/>
            <a:p>
              <a:pPr algn="ctr"/>
              <a:r>
                <a:rPr lang="en-GB" sz="1200" b="1" dirty="0"/>
                <a:t>?</a:t>
              </a:r>
            </a:p>
          </p:txBody>
        </p:sp>
        <p:sp>
          <p:nvSpPr>
            <p:cNvPr id="129" name="TextBox 128">
              <a:extLst>
                <a:ext uri="{FF2B5EF4-FFF2-40B4-BE49-F238E27FC236}">
                  <a16:creationId xmlns:a16="http://schemas.microsoft.com/office/drawing/2014/main" id="{06AB81AF-BDDC-4086-9948-8D215F2EFE45}"/>
                </a:ext>
              </a:extLst>
            </p:cNvPr>
            <p:cNvSpPr txBox="1"/>
            <p:nvPr/>
          </p:nvSpPr>
          <p:spPr>
            <a:xfrm>
              <a:off x="6259349" y="3545500"/>
              <a:ext cx="334372" cy="459103"/>
            </a:xfrm>
            <a:prstGeom prst="rect">
              <a:avLst/>
            </a:prstGeom>
            <a:noFill/>
          </p:spPr>
          <p:txBody>
            <a:bodyPr wrap="square" rtlCol="0">
              <a:spAutoFit/>
            </a:bodyPr>
            <a:lstStyle/>
            <a:p>
              <a:pPr algn="ctr"/>
              <a:r>
                <a:rPr lang="en-GB" sz="1200" b="1" dirty="0"/>
                <a:t>?</a:t>
              </a:r>
            </a:p>
          </p:txBody>
        </p:sp>
        <p:sp>
          <p:nvSpPr>
            <p:cNvPr id="130" name="TextBox 129">
              <a:extLst>
                <a:ext uri="{FF2B5EF4-FFF2-40B4-BE49-F238E27FC236}">
                  <a16:creationId xmlns:a16="http://schemas.microsoft.com/office/drawing/2014/main" id="{DB841A0B-25A2-4E78-9B20-42E8FBA7554F}"/>
                </a:ext>
              </a:extLst>
            </p:cNvPr>
            <p:cNvSpPr txBox="1"/>
            <p:nvPr/>
          </p:nvSpPr>
          <p:spPr>
            <a:xfrm>
              <a:off x="6080431" y="2332149"/>
              <a:ext cx="1375715" cy="420845"/>
            </a:xfrm>
            <a:prstGeom prst="rect">
              <a:avLst/>
            </a:prstGeom>
            <a:noFill/>
          </p:spPr>
          <p:txBody>
            <a:bodyPr wrap="square" rtlCol="0">
              <a:spAutoFit/>
            </a:bodyPr>
            <a:lstStyle/>
            <a:p>
              <a:pPr algn="ctr"/>
              <a:r>
                <a:rPr lang="en-GB" sz="1050" dirty="0"/>
                <a:t>Optimum</a:t>
              </a:r>
            </a:p>
          </p:txBody>
        </p:sp>
        <p:sp>
          <p:nvSpPr>
            <p:cNvPr id="131" name="Freeform: Shape 18">
              <a:extLst>
                <a:ext uri="{FF2B5EF4-FFF2-40B4-BE49-F238E27FC236}">
                  <a16:creationId xmlns:a16="http://schemas.microsoft.com/office/drawing/2014/main" id="{1AFAE80C-D88B-4013-8A4C-74AAEB3A300C}"/>
                </a:ext>
              </a:extLst>
            </p:cNvPr>
            <p:cNvSpPr/>
            <p:nvPr/>
          </p:nvSpPr>
          <p:spPr>
            <a:xfrm>
              <a:off x="3954729" y="2998691"/>
              <a:ext cx="4329045" cy="2012100"/>
            </a:xfrm>
            <a:custGeom>
              <a:avLst/>
              <a:gdLst>
                <a:gd name="connsiteX0" fmla="*/ 0 w 2336800"/>
                <a:gd name="connsiteY0" fmla="*/ 1320802 h 1320802"/>
                <a:gd name="connsiteX1" fmla="*/ 1154546 w 2336800"/>
                <a:gd name="connsiteY1" fmla="*/ 2 h 1320802"/>
                <a:gd name="connsiteX2" fmla="*/ 2336800 w 2336800"/>
                <a:gd name="connsiteY2" fmla="*/ 1311566 h 1320802"/>
              </a:gdLst>
              <a:ahLst/>
              <a:cxnLst>
                <a:cxn ang="0">
                  <a:pos x="connsiteX0" y="connsiteY0"/>
                </a:cxn>
                <a:cxn ang="0">
                  <a:pos x="connsiteX1" y="connsiteY1"/>
                </a:cxn>
                <a:cxn ang="0">
                  <a:pos x="connsiteX2" y="connsiteY2"/>
                </a:cxn>
              </a:cxnLst>
              <a:rect l="l" t="t" r="r" b="b"/>
              <a:pathLst>
                <a:path w="2336800" h="1320802">
                  <a:moveTo>
                    <a:pt x="0" y="1320802"/>
                  </a:moveTo>
                  <a:cubicBezTo>
                    <a:pt x="382539" y="661171"/>
                    <a:pt x="765079" y="1541"/>
                    <a:pt x="1154546" y="2"/>
                  </a:cubicBezTo>
                  <a:cubicBezTo>
                    <a:pt x="1544013" y="-1537"/>
                    <a:pt x="1940406" y="655014"/>
                    <a:pt x="2336800" y="1311566"/>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 name="Group 3"/>
          <p:cNvGrpSpPr/>
          <p:nvPr/>
        </p:nvGrpSpPr>
        <p:grpSpPr>
          <a:xfrm>
            <a:off x="6821863" y="3947796"/>
            <a:ext cx="4477733" cy="1519169"/>
            <a:chOff x="6821863" y="3947796"/>
            <a:chExt cx="4477733" cy="1519169"/>
          </a:xfrm>
        </p:grpSpPr>
        <p:grpSp>
          <p:nvGrpSpPr>
            <p:cNvPr id="148" name="Group 147">
              <a:extLst>
                <a:ext uri="{FF2B5EF4-FFF2-40B4-BE49-F238E27FC236}">
                  <a16:creationId xmlns:a16="http://schemas.microsoft.com/office/drawing/2014/main" id="{AC91A6DA-F530-48C8-BBFE-74310CB1D0C7}"/>
                </a:ext>
              </a:extLst>
            </p:cNvPr>
            <p:cNvGrpSpPr/>
            <p:nvPr/>
          </p:nvGrpSpPr>
          <p:grpSpPr>
            <a:xfrm>
              <a:off x="6821863" y="4257504"/>
              <a:ext cx="2756276" cy="1209461"/>
              <a:chOff x="4903892" y="4986003"/>
              <a:chExt cx="2756276" cy="1209461"/>
            </a:xfrm>
          </p:grpSpPr>
          <p:sp>
            <p:nvSpPr>
              <p:cNvPr id="149" name="Oval 148">
                <a:extLst>
                  <a:ext uri="{FF2B5EF4-FFF2-40B4-BE49-F238E27FC236}">
                    <a16:creationId xmlns:a16="http://schemas.microsoft.com/office/drawing/2014/main" id="{4BC1E388-C72E-4680-A0E3-7DD406BAE6D5}"/>
                  </a:ext>
                </a:extLst>
              </p:cNvPr>
              <p:cNvSpPr/>
              <p:nvPr/>
            </p:nvSpPr>
            <p:spPr>
              <a:xfrm>
                <a:off x="4903892" y="4986003"/>
                <a:ext cx="2756276" cy="1209461"/>
              </a:xfrm>
              <a:prstGeom prst="ellipse">
                <a:avLst/>
              </a:prstGeom>
              <a:solidFill>
                <a:schemeClr val="bg1"/>
              </a:solidFill>
              <a:ln w="127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0" name="Group 149">
                <a:extLst>
                  <a:ext uri="{FF2B5EF4-FFF2-40B4-BE49-F238E27FC236}">
                    <a16:creationId xmlns:a16="http://schemas.microsoft.com/office/drawing/2014/main" id="{BCABD08C-F844-4287-987D-E46923BA9D1E}"/>
                  </a:ext>
                </a:extLst>
              </p:cNvPr>
              <p:cNvGrpSpPr/>
              <p:nvPr/>
            </p:nvGrpSpPr>
            <p:grpSpPr>
              <a:xfrm>
                <a:off x="4917663" y="5069723"/>
                <a:ext cx="2551940" cy="999967"/>
                <a:chOff x="5283125" y="4333647"/>
                <a:chExt cx="2551940" cy="999967"/>
              </a:xfrm>
            </p:grpSpPr>
            <p:pic>
              <p:nvPicPr>
                <p:cNvPr id="151" name="Picture 2" descr="Image result for data visualisation free images">
                  <a:extLst>
                    <a:ext uri="{FF2B5EF4-FFF2-40B4-BE49-F238E27FC236}">
                      <a16:creationId xmlns:a16="http://schemas.microsoft.com/office/drawing/2014/main" id="{5097E019-2AB2-4169-A8BD-6B30E4DBBF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3125" y="4369519"/>
                  <a:ext cx="1712534" cy="964095"/>
                </a:xfrm>
                <a:prstGeom prst="ellipse">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52" name="Picture 2" descr="https://www.poojadang.com/wp-content/uploads/2015/07/Expert.jpg">
                  <a:extLst>
                    <a:ext uri="{FF2B5EF4-FFF2-40B4-BE49-F238E27FC236}">
                      <a16:creationId xmlns:a16="http://schemas.microsoft.com/office/drawing/2014/main" id="{801283E6-1F15-484E-BB34-5097A5D0DA7C}"/>
                    </a:ext>
                  </a:extLst>
                </p:cNvPr>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6871839" y="4333647"/>
                  <a:ext cx="963226" cy="935297"/>
                </a:xfrm>
                <a:prstGeom prst="rect">
                  <a:avLst/>
                </a:prstGeom>
                <a:noFill/>
                <a:extLst>
                  <a:ext uri="{909E8E84-426E-40DD-AFC4-6F175D3DCCD1}">
                    <a14:hiddenFill xmlns:a14="http://schemas.microsoft.com/office/drawing/2010/main">
                      <a:solidFill>
                        <a:srgbClr val="FFFFFF"/>
                      </a:solidFill>
                    </a14:hiddenFill>
                  </a:ext>
                </a:extLst>
              </p:spPr>
            </p:pic>
            <p:sp>
              <p:nvSpPr>
                <p:cNvPr id="153" name="Plus Sign 56">
                  <a:extLst>
                    <a:ext uri="{FF2B5EF4-FFF2-40B4-BE49-F238E27FC236}">
                      <a16:creationId xmlns:a16="http://schemas.microsoft.com/office/drawing/2014/main" id="{7263AC9F-EDF2-41D2-974A-275D9067FBB2}"/>
                    </a:ext>
                  </a:extLst>
                </p:cNvPr>
                <p:cNvSpPr/>
                <p:nvPr/>
              </p:nvSpPr>
              <p:spPr>
                <a:xfrm>
                  <a:off x="6377189" y="4523284"/>
                  <a:ext cx="720000" cy="720000"/>
                </a:xfrm>
                <a:prstGeom prst="mathPlus">
                  <a:avLst>
                    <a:gd name="adj1" fmla="val 16547"/>
                  </a:avLst>
                </a:prstGeom>
                <a:solidFill>
                  <a:schemeClr val="accent3">
                    <a:alpha val="80000"/>
                  </a:schemeClr>
                </a:solidFill>
                <a:ln>
                  <a:solidFill>
                    <a:schemeClr val="bg1"/>
                  </a:solidFill>
                </a:ln>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720000" rtlCol="0" anchor="ctr"/>
                <a:lstStyle/>
                <a:p>
                  <a:endParaRPr lang="en-GB" sz="2000" dirty="0">
                    <a:latin typeface="Arial" panose="020B0604020202020204" pitchFamily="34" charset="0"/>
                    <a:cs typeface="Arial" panose="020B0604020202020204" pitchFamily="34" charset="0"/>
                  </a:endParaRPr>
                </a:p>
              </p:txBody>
            </p:sp>
          </p:grpSp>
        </p:grpSp>
        <p:cxnSp>
          <p:nvCxnSpPr>
            <p:cNvPr id="154" name="Straight Connector 153">
              <a:extLst>
                <a:ext uri="{FF2B5EF4-FFF2-40B4-BE49-F238E27FC236}">
                  <a16:creationId xmlns:a16="http://schemas.microsoft.com/office/drawing/2014/main" id="{9DA60703-F33D-4B1E-83F8-7329DCFA5CA5}"/>
                </a:ext>
              </a:extLst>
            </p:cNvPr>
            <p:cNvCxnSpPr>
              <a:cxnSpLocks/>
            </p:cNvCxnSpPr>
            <p:nvPr/>
          </p:nvCxnSpPr>
          <p:spPr>
            <a:xfrm>
              <a:off x="9170131" y="4429997"/>
              <a:ext cx="640382" cy="132325"/>
            </a:xfrm>
            <a:prstGeom prst="line">
              <a:avLst/>
            </a:prstGeom>
            <a:ln w="12700">
              <a:solidFill>
                <a:schemeClr val="tx2"/>
              </a:solidFill>
              <a:prstDash val="soli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2B8B6CD-AF7B-4A9D-B579-D3AE576A9027}"/>
                </a:ext>
              </a:extLst>
            </p:cNvPr>
            <p:cNvCxnSpPr>
              <a:cxnSpLocks/>
              <a:stCxn id="149" idx="5"/>
            </p:cNvCxnSpPr>
            <p:nvPr/>
          </p:nvCxnSpPr>
          <p:spPr>
            <a:xfrm flipV="1">
              <a:off x="9174492" y="4808145"/>
              <a:ext cx="737844" cy="481699"/>
            </a:xfrm>
            <a:prstGeom prst="line">
              <a:avLst/>
            </a:prstGeom>
            <a:ln w="12700">
              <a:solidFill>
                <a:schemeClr val="tx2"/>
              </a:solidFill>
              <a:prstDash val="soli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56" name="Group 155">
              <a:extLst>
                <a:ext uri="{FF2B5EF4-FFF2-40B4-BE49-F238E27FC236}">
                  <a16:creationId xmlns:a16="http://schemas.microsoft.com/office/drawing/2014/main" id="{D13DF6DB-2EED-4BD0-A866-CA11FA3E4B2B}"/>
                </a:ext>
              </a:extLst>
            </p:cNvPr>
            <p:cNvGrpSpPr/>
            <p:nvPr/>
          </p:nvGrpSpPr>
          <p:grpSpPr>
            <a:xfrm>
              <a:off x="9502592" y="3947796"/>
              <a:ext cx="1797004" cy="1220109"/>
              <a:chOff x="8063621" y="5235822"/>
              <a:chExt cx="1797004" cy="1220109"/>
            </a:xfrm>
          </p:grpSpPr>
          <p:sp>
            <p:nvSpPr>
              <p:cNvPr id="157" name="Oval 156">
                <a:extLst>
                  <a:ext uri="{FF2B5EF4-FFF2-40B4-BE49-F238E27FC236}">
                    <a16:creationId xmlns:a16="http://schemas.microsoft.com/office/drawing/2014/main" id="{8C7EBFC2-4253-4BEF-8C77-68765FA83DB1}"/>
                  </a:ext>
                </a:extLst>
              </p:cNvPr>
              <p:cNvSpPr/>
              <p:nvPr/>
            </p:nvSpPr>
            <p:spPr>
              <a:xfrm>
                <a:off x="8063621" y="5343826"/>
                <a:ext cx="288000" cy="288000"/>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Oval 157">
                <a:extLst>
                  <a:ext uri="{FF2B5EF4-FFF2-40B4-BE49-F238E27FC236}">
                    <a16:creationId xmlns:a16="http://schemas.microsoft.com/office/drawing/2014/main" id="{D6086D82-FA1D-443A-8A91-DB3FC95D9615}"/>
                  </a:ext>
                </a:extLst>
              </p:cNvPr>
              <p:cNvSpPr/>
              <p:nvPr/>
            </p:nvSpPr>
            <p:spPr>
              <a:xfrm>
                <a:off x="9135791" y="5388908"/>
                <a:ext cx="288000" cy="288000"/>
              </a:xfrm>
              <a:prstGeom prst="ellipse">
                <a:avLst/>
              </a:prstGeom>
              <a:solidFill>
                <a:schemeClr val="accent4"/>
              </a:solidFill>
              <a:ln w="12700">
                <a:solidFill>
                  <a:schemeClr val="accent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Oval 158">
                <a:extLst>
                  <a:ext uri="{FF2B5EF4-FFF2-40B4-BE49-F238E27FC236}">
                    <a16:creationId xmlns:a16="http://schemas.microsoft.com/office/drawing/2014/main" id="{64652DCB-DF54-41EC-8778-62E80AA32DE4}"/>
                  </a:ext>
                </a:extLst>
              </p:cNvPr>
              <p:cNvSpPr/>
              <p:nvPr/>
            </p:nvSpPr>
            <p:spPr>
              <a:xfrm>
                <a:off x="8227542" y="5850348"/>
                <a:ext cx="288000" cy="288000"/>
              </a:xfrm>
              <a:prstGeom prst="ellipse">
                <a:avLst/>
              </a:prstGeom>
              <a:solidFill>
                <a:schemeClr val="accent2"/>
              </a:solidFill>
              <a:ln w="12700">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0" name="Oval 159">
                <a:extLst>
                  <a:ext uri="{FF2B5EF4-FFF2-40B4-BE49-F238E27FC236}">
                    <a16:creationId xmlns:a16="http://schemas.microsoft.com/office/drawing/2014/main" id="{C13380C1-E1CA-4439-A324-1DB8FBF40BE3}"/>
                  </a:ext>
                </a:extLst>
              </p:cNvPr>
              <p:cNvSpPr/>
              <p:nvPr/>
            </p:nvSpPr>
            <p:spPr>
              <a:xfrm>
                <a:off x="8693655" y="5718023"/>
                <a:ext cx="288000" cy="288000"/>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Oval 160">
                <a:extLst>
                  <a:ext uri="{FF2B5EF4-FFF2-40B4-BE49-F238E27FC236}">
                    <a16:creationId xmlns:a16="http://schemas.microsoft.com/office/drawing/2014/main" id="{A6869F13-680A-4563-BDE1-E1947BEBCC7B}"/>
                  </a:ext>
                </a:extLst>
              </p:cNvPr>
              <p:cNvSpPr/>
              <p:nvPr/>
            </p:nvSpPr>
            <p:spPr>
              <a:xfrm>
                <a:off x="8737912" y="6167931"/>
                <a:ext cx="288000" cy="288000"/>
              </a:xfrm>
              <a:prstGeom prst="ellipse">
                <a:avLst/>
              </a:prstGeom>
              <a:solidFill>
                <a:schemeClr val="accent4"/>
              </a:solidFill>
              <a:ln w="12700">
                <a:solidFill>
                  <a:schemeClr val="accent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Oval 161">
                <a:extLst>
                  <a:ext uri="{FF2B5EF4-FFF2-40B4-BE49-F238E27FC236}">
                    <a16:creationId xmlns:a16="http://schemas.microsoft.com/office/drawing/2014/main" id="{3BE03518-0A35-4846-99C8-00A24CC17100}"/>
                  </a:ext>
                </a:extLst>
              </p:cNvPr>
              <p:cNvSpPr/>
              <p:nvPr/>
            </p:nvSpPr>
            <p:spPr>
              <a:xfrm>
                <a:off x="8631751" y="5235822"/>
                <a:ext cx="288000" cy="288000"/>
              </a:xfrm>
              <a:prstGeom prst="ellipse">
                <a:avLst/>
              </a:prstGeom>
              <a:solidFill>
                <a:schemeClr val="accent4"/>
              </a:solidFill>
              <a:ln w="12700">
                <a:solidFill>
                  <a:schemeClr val="accent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 name="Oval 162">
                <a:extLst>
                  <a:ext uri="{FF2B5EF4-FFF2-40B4-BE49-F238E27FC236}">
                    <a16:creationId xmlns:a16="http://schemas.microsoft.com/office/drawing/2014/main" id="{F68AA198-C8E8-4A08-8123-40770DEF1D36}"/>
                  </a:ext>
                </a:extLst>
              </p:cNvPr>
              <p:cNvSpPr/>
              <p:nvPr/>
            </p:nvSpPr>
            <p:spPr>
              <a:xfrm>
                <a:off x="9270504" y="5997553"/>
                <a:ext cx="288000" cy="288000"/>
              </a:xfrm>
              <a:prstGeom prst="ellipse">
                <a:avLst/>
              </a:prstGeom>
              <a:solidFill>
                <a:schemeClr val="accent4"/>
              </a:solidFill>
              <a:ln w="12700">
                <a:solidFill>
                  <a:schemeClr val="accent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Oval 163">
                <a:extLst>
                  <a:ext uri="{FF2B5EF4-FFF2-40B4-BE49-F238E27FC236}">
                    <a16:creationId xmlns:a16="http://schemas.microsoft.com/office/drawing/2014/main" id="{F7225930-CCF9-41BB-8ABE-02F45D2CF76B}"/>
                  </a:ext>
                </a:extLst>
              </p:cNvPr>
              <p:cNvSpPr/>
              <p:nvPr/>
            </p:nvSpPr>
            <p:spPr>
              <a:xfrm>
                <a:off x="9572625" y="5614268"/>
                <a:ext cx="288000" cy="288000"/>
              </a:xfrm>
              <a:prstGeom prst="ellipse">
                <a:avLst/>
              </a:prstGeom>
              <a:solidFill>
                <a:schemeClr val="accent4"/>
              </a:solidFill>
              <a:ln w="12700">
                <a:solidFill>
                  <a:schemeClr val="accent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5" name="Straight Connector 164">
                <a:extLst>
                  <a:ext uri="{FF2B5EF4-FFF2-40B4-BE49-F238E27FC236}">
                    <a16:creationId xmlns:a16="http://schemas.microsoft.com/office/drawing/2014/main" id="{5DB126E0-E974-4240-AFC2-A226823C8DE3}"/>
                  </a:ext>
                </a:extLst>
              </p:cNvPr>
              <p:cNvCxnSpPr>
                <a:cxnSpLocks/>
                <a:stCxn id="157" idx="4"/>
                <a:endCxn id="159" idx="0"/>
              </p:cNvCxnSpPr>
              <p:nvPr/>
            </p:nvCxnSpPr>
            <p:spPr>
              <a:xfrm>
                <a:off x="8207621" y="5631826"/>
                <a:ext cx="163921" cy="2185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2994FB5-7932-4ED9-8437-C88F619C98E3}"/>
                  </a:ext>
                </a:extLst>
              </p:cNvPr>
              <p:cNvCxnSpPr>
                <a:cxnSpLocks/>
                <a:stCxn id="157" idx="7"/>
                <a:endCxn id="162" idx="2"/>
              </p:cNvCxnSpPr>
              <p:nvPr/>
            </p:nvCxnSpPr>
            <p:spPr>
              <a:xfrm flipV="1">
                <a:off x="8309444" y="5379822"/>
                <a:ext cx="322307" cy="618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F0D9C49E-698D-4D95-A0DA-1416FDBD1B66}"/>
                  </a:ext>
                </a:extLst>
              </p:cNvPr>
              <p:cNvCxnSpPr>
                <a:cxnSpLocks/>
                <a:stCxn id="159" idx="5"/>
                <a:endCxn id="161" idx="2"/>
              </p:cNvCxnSpPr>
              <p:nvPr/>
            </p:nvCxnSpPr>
            <p:spPr>
              <a:xfrm>
                <a:off x="8473365" y="6096171"/>
                <a:ext cx="264547" cy="21576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549ABBD-4D5F-4A04-B4B3-C805A888BBB9}"/>
                  </a:ext>
                </a:extLst>
              </p:cNvPr>
              <p:cNvCxnSpPr>
                <a:cxnSpLocks/>
                <a:stCxn id="160" idx="2"/>
                <a:endCxn id="159" idx="7"/>
              </p:cNvCxnSpPr>
              <p:nvPr/>
            </p:nvCxnSpPr>
            <p:spPr>
              <a:xfrm flipH="1">
                <a:off x="8473365" y="5862023"/>
                <a:ext cx="220290" cy="3050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0A965737-C3AC-40A4-BDC8-CB63CA556013}"/>
                  </a:ext>
                </a:extLst>
              </p:cNvPr>
              <p:cNvCxnSpPr>
                <a:cxnSpLocks/>
                <a:stCxn id="158" idx="3"/>
                <a:endCxn id="160" idx="7"/>
              </p:cNvCxnSpPr>
              <p:nvPr/>
            </p:nvCxnSpPr>
            <p:spPr>
              <a:xfrm flipH="1">
                <a:off x="8939478" y="5634731"/>
                <a:ext cx="238490" cy="12546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6B1C4F48-C173-415E-9F63-2D28700924D5}"/>
                  </a:ext>
                </a:extLst>
              </p:cNvPr>
              <p:cNvCxnSpPr>
                <a:cxnSpLocks/>
                <a:stCxn id="162" idx="6"/>
                <a:endCxn id="158" idx="1"/>
              </p:cNvCxnSpPr>
              <p:nvPr/>
            </p:nvCxnSpPr>
            <p:spPr>
              <a:xfrm>
                <a:off x="8919751" y="5379822"/>
                <a:ext cx="258217" cy="5126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0AECF93B-0921-408B-A8C8-25820D2C636A}"/>
                  </a:ext>
                </a:extLst>
              </p:cNvPr>
              <p:cNvCxnSpPr>
                <a:cxnSpLocks/>
                <a:stCxn id="161" idx="6"/>
                <a:endCxn id="163" idx="3"/>
              </p:cNvCxnSpPr>
              <p:nvPr/>
            </p:nvCxnSpPr>
            <p:spPr>
              <a:xfrm flipV="1">
                <a:off x="9025912" y="6243376"/>
                <a:ext cx="286769" cy="6855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9360081F-A5E0-4BA6-8148-01EE27347980}"/>
                  </a:ext>
                </a:extLst>
              </p:cNvPr>
              <p:cNvCxnSpPr>
                <a:cxnSpLocks/>
                <a:stCxn id="164" idx="3"/>
                <a:endCxn id="163" idx="7"/>
              </p:cNvCxnSpPr>
              <p:nvPr/>
            </p:nvCxnSpPr>
            <p:spPr>
              <a:xfrm flipH="1">
                <a:off x="9516327" y="5860091"/>
                <a:ext cx="98475" cy="17963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5D73B802-D3DE-408B-8226-092BC0F57239}"/>
                  </a:ext>
                </a:extLst>
              </p:cNvPr>
              <p:cNvCxnSpPr>
                <a:cxnSpLocks/>
                <a:stCxn id="158" idx="6"/>
                <a:endCxn id="164" idx="1"/>
              </p:cNvCxnSpPr>
              <p:nvPr/>
            </p:nvCxnSpPr>
            <p:spPr>
              <a:xfrm>
                <a:off x="9423791" y="5532908"/>
                <a:ext cx="191011" cy="12353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0A1A9A56-E560-481A-A134-111532D46B6F}"/>
                  </a:ext>
                </a:extLst>
              </p:cNvPr>
              <p:cNvCxnSpPr>
                <a:cxnSpLocks/>
                <a:stCxn id="158" idx="4"/>
                <a:endCxn id="163" idx="0"/>
              </p:cNvCxnSpPr>
              <p:nvPr/>
            </p:nvCxnSpPr>
            <p:spPr>
              <a:xfrm>
                <a:off x="9279791" y="5676908"/>
                <a:ext cx="134713" cy="32064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41803E50-7163-4EFE-84A3-C2C888DA90EF}"/>
                  </a:ext>
                </a:extLst>
              </p:cNvPr>
              <p:cNvCxnSpPr>
                <a:cxnSpLocks/>
                <a:stCxn id="160" idx="5"/>
                <a:endCxn id="163" idx="2"/>
              </p:cNvCxnSpPr>
              <p:nvPr/>
            </p:nvCxnSpPr>
            <p:spPr>
              <a:xfrm>
                <a:off x="8939478" y="5963846"/>
                <a:ext cx="331026" cy="17770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31A1D39D-2A6C-42E7-BC46-AAEAE387641A}"/>
                  </a:ext>
                </a:extLst>
              </p:cNvPr>
              <p:cNvCxnSpPr>
                <a:cxnSpLocks/>
                <a:stCxn id="162" idx="4"/>
                <a:endCxn id="160" idx="0"/>
              </p:cNvCxnSpPr>
              <p:nvPr/>
            </p:nvCxnSpPr>
            <p:spPr>
              <a:xfrm>
                <a:off x="8775751" y="5523822"/>
                <a:ext cx="61904" cy="19420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5" name="Group 4"/>
          <p:cNvGrpSpPr/>
          <p:nvPr/>
        </p:nvGrpSpPr>
        <p:grpSpPr>
          <a:xfrm>
            <a:off x="623392" y="1340768"/>
            <a:ext cx="10787334" cy="1673389"/>
            <a:chOff x="623392" y="1340768"/>
            <a:chExt cx="10787334" cy="1673389"/>
          </a:xfrm>
        </p:grpSpPr>
        <p:grpSp>
          <p:nvGrpSpPr>
            <p:cNvPr id="180" name="Group 179">
              <a:extLst>
                <a:ext uri="{FF2B5EF4-FFF2-40B4-BE49-F238E27FC236}">
                  <a16:creationId xmlns:a16="http://schemas.microsoft.com/office/drawing/2014/main" id="{84D96416-7EF1-40A6-97FD-64D87BBA5FA6}"/>
                </a:ext>
              </a:extLst>
            </p:cNvPr>
            <p:cNvGrpSpPr/>
            <p:nvPr/>
          </p:nvGrpSpPr>
          <p:grpSpPr>
            <a:xfrm>
              <a:off x="4205494" y="1340768"/>
              <a:ext cx="3031330" cy="1663727"/>
              <a:chOff x="4223892" y="1498265"/>
              <a:chExt cx="3744216" cy="3615365"/>
            </a:xfrm>
          </p:grpSpPr>
          <p:sp>
            <p:nvSpPr>
              <p:cNvPr id="181" name="Arc 180">
                <a:extLst>
                  <a:ext uri="{FF2B5EF4-FFF2-40B4-BE49-F238E27FC236}">
                    <a16:creationId xmlns:a16="http://schemas.microsoft.com/office/drawing/2014/main" id="{7B8AECF2-92D3-4D5D-9553-CA089C5467BD}"/>
                  </a:ext>
                </a:extLst>
              </p:cNvPr>
              <p:cNvSpPr/>
              <p:nvPr/>
            </p:nvSpPr>
            <p:spPr>
              <a:xfrm>
                <a:off x="4223892" y="1498265"/>
                <a:ext cx="3600000" cy="3600000"/>
              </a:xfrm>
              <a:prstGeom prst="arc">
                <a:avLst>
                  <a:gd name="adj1" fmla="val 16369945"/>
                  <a:gd name="adj2" fmla="val 21398017"/>
                </a:avLst>
              </a:prstGeom>
              <a:ln w="44450">
                <a:gradFill>
                  <a:gsLst>
                    <a:gs pos="0">
                      <a:schemeClr val="bg1"/>
                    </a:gs>
                    <a:gs pos="33000">
                      <a:schemeClr val="accent5"/>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2" name="Arc 181">
                <a:extLst>
                  <a:ext uri="{FF2B5EF4-FFF2-40B4-BE49-F238E27FC236}">
                    <a16:creationId xmlns:a16="http://schemas.microsoft.com/office/drawing/2014/main" id="{0EA8C1E5-A563-463A-A2A8-116CEAFD5966}"/>
                  </a:ext>
                </a:extLst>
              </p:cNvPr>
              <p:cNvSpPr/>
              <p:nvPr/>
            </p:nvSpPr>
            <p:spPr>
              <a:xfrm rot="5400000">
                <a:off x="4223892" y="1498265"/>
                <a:ext cx="3600000" cy="3600000"/>
              </a:xfrm>
              <a:prstGeom prst="arc">
                <a:avLst>
                  <a:gd name="adj1" fmla="val 16369945"/>
                  <a:gd name="adj2" fmla="val 21398017"/>
                </a:avLst>
              </a:prstGeom>
              <a:ln w="44450">
                <a:gradFill>
                  <a:gsLst>
                    <a:gs pos="0">
                      <a:schemeClr val="bg1"/>
                    </a:gs>
                    <a:gs pos="33000">
                      <a:schemeClr val="accent5"/>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3" name="Arc 182">
                <a:extLst>
                  <a:ext uri="{FF2B5EF4-FFF2-40B4-BE49-F238E27FC236}">
                    <a16:creationId xmlns:a16="http://schemas.microsoft.com/office/drawing/2014/main" id="{F13CAD11-F350-437F-A656-E6EF7A45E30E}"/>
                  </a:ext>
                </a:extLst>
              </p:cNvPr>
              <p:cNvSpPr/>
              <p:nvPr/>
            </p:nvSpPr>
            <p:spPr>
              <a:xfrm rot="10800000">
                <a:off x="4368108" y="1500459"/>
                <a:ext cx="3600000" cy="3600000"/>
              </a:xfrm>
              <a:prstGeom prst="arc">
                <a:avLst>
                  <a:gd name="adj1" fmla="val 16538714"/>
                  <a:gd name="adj2" fmla="val 21398017"/>
                </a:avLst>
              </a:prstGeom>
              <a:ln w="44450">
                <a:gradFill>
                  <a:gsLst>
                    <a:gs pos="0">
                      <a:schemeClr val="bg1"/>
                    </a:gs>
                    <a:gs pos="33000">
                      <a:schemeClr val="accent5"/>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4" name="Arc 183">
                <a:extLst>
                  <a:ext uri="{FF2B5EF4-FFF2-40B4-BE49-F238E27FC236}">
                    <a16:creationId xmlns:a16="http://schemas.microsoft.com/office/drawing/2014/main" id="{999C781A-E806-4FED-A744-6877C0161D92}"/>
                  </a:ext>
                </a:extLst>
              </p:cNvPr>
              <p:cNvSpPr/>
              <p:nvPr/>
            </p:nvSpPr>
            <p:spPr>
              <a:xfrm rot="16200000">
                <a:off x="4296000" y="1513630"/>
                <a:ext cx="3600000" cy="3600000"/>
              </a:xfrm>
              <a:prstGeom prst="arc">
                <a:avLst>
                  <a:gd name="adj1" fmla="val 16369945"/>
                  <a:gd name="adj2" fmla="val 21398017"/>
                </a:avLst>
              </a:prstGeom>
              <a:ln w="44450">
                <a:gradFill>
                  <a:gsLst>
                    <a:gs pos="0">
                      <a:schemeClr val="bg1"/>
                    </a:gs>
                    <a:gs pos="33000">
                      <a:schemeClr val="accent5"/>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2" name="Group 1"/>
            <p:cNvGrpSpPr/>
            <p:nvPr/>
          </p:nvGrpSpPr>
          <p:grpSpPr>
            <a:xfrm>
              <a:off x="623392" y="1416942"/>
              <a:ext cx="10787334" cy="1597215"/>
              <a:chOff x="623392" y="1416942"/>
              <a:chExt cx="10787334" cy="1597215"/>
            </a:xfrm>
          </p:grpSpPr>
          <p:sp>
            <p:nvSpPr>
              <p:cNvPr id="106" name="Rectangle: Rounded Corners 17">
                <a:extLst>
                  <a:ext uri="{FF2B5EF4-FFF2-40B4-BE49-F238E27FC236}">
                    <a16:creationId xmlns:a16="http://schemas.microsoft.com/office/drawing/2014/main" id="{3C6B65A6-F650-4BF0-8903-28D0BE20D376}"/>
                  </a:ext>
                </a:extLst>
              </p:cNvPr>
              <p:cNvSpPr/>
              <p:nvPr/>
            </p:nvSpPr>
            <p:spPr>
              <a:xfrm>
                <a:off x="623392" y="1860884"/>
                <a:ext cx="2183295" cy="623494"/>
              </a:xfrm>
              <a:prstGeom prst="roundRect">
                <a:avLst/>
              </a:prstGeom>
              <a:solidFill>
                <a:schemeClr val="accent3">
                  <a:lumMod val="20000"/>
                  <a:lumOff val="80000"/>
                  <a:alpha val="50000"/>
                </a:schemeClr>
              </a:soli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solidFill>
                      <a:sysClr val="windowText" lastClr="000000"/>
                    </a:solidFill>
                    <a:latin typeface="Arial" panose="020B0604020202020204" pitchFamily="34" charset="0"/>
                    <a:cs typeface="Arial" panose="020B0604020202020204" pitchFamily="34" charset="0"/>
                  </a:rPr>
                  <a:t>Increasing technological complexity</a:t>
                </a:r>
                <a:endParaRPr lang="en-US" sz="1400" dirty="0">
                  <a:solidFill>
                    <a:sysClr val="windowText" lastClr="000000"/>
                  </a:solidFill>
                  <a:latin typeface="Arial" panose="020B0604020202020204" pitchFamily="34" charset="0"/>
                  <a:cs typeface="Arial" panose="020B0604020202020204" pitchFamily="34" charset="0"/>
                </a:endParaRPr>
              </a:p>
            </p:txBody>
          </p:sp>
          <p:sp>
            <p:nvSpPr>
              <p:cNvPr id="110" name="Right Arrow 109"/>
              <p:cNvSpPr/>
              <p:nvPr/>
            </p:nvSpPr>
            <p:spPr>
              <a:xfrm>
                <a:off x="3598192" y="1980584"/>
                <a:ext cx="409576" cy="384094"/>
              </a:xfrm>
              <a:prstGeom prst="rightArrow">
                <a:avLst>
                  <a:gd name="adj1" fmla="val 50000"/>
                  <a:gd name="adj2" fmla="val 54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1" name="Rectangle: Rounded Corners 17">
                <a:extLst>
                  <a:ext uri="{FF2B5EF4-FFF2-40B4-BE49-F238E27FC236}">
                    <a16:creationId xmlns:a16="http://schemas.microsoft.com/office/drawing/2014/main" id="{3C6B65A6-F650-4BF0-8903-28D0BE20D376}"/>
                  </a:ext>
                </a:extLst>
              </p:cNvPr>
              <p:cNvSpPr/>
              <p:nvPr/>
            </p:nvSpPr>
            <p:spPr>
              <a:xfrm>
                <a:off x="8194194" y="1416942"/>
                <a:ext cx="2674243" cy="1511379"/>
              </a:xfrm>
              <a:prstGeom prst="roundRect">
                <a:avLst>
                  <a:gd name="adj" fmla="val 18337"/>
                </a:avLst>
              </a:prstGeom>
              <a:solidFill>
                <a:schemeClr val="accent3">
                  <a:lumMod val="20000"/>
                  <a:lumOff val="80000"/>
                  <a:alpha val="50000"/>
                </a:schemeClr>
              </a:solidFill>
              <a:ln>
                <a:noFill/>
              </a:ln>
            </p:spPr>
            <p:txBody>
              <a:bodyPr wrap="square">
                <a:spAutoFit/>
              </a:bodyPr>
              <a:lstStyle/>
              <a:p>
                <a:pPr>
                  <a:spcAft>
                    <a:spcPts val="600"/>
                  </a:spcAft>
                </a:pPr>
                <a:r>
                  <a:rPr lang="en-US" sz="1400" b="1" dirty="0">
                    <a:solidFill>
                      <a:schemeClr val="accent3"/>
                    </a:solidFill>
                    <a:latin typeface="Arial" panose="020B0604020202020204" pitchFamily="34" charset="0"/>
                    <a:cs typeface="Arial" panose="020B0604020202020204" pitchFamily="34" charset="0"/>
                  </a:rPr>
                  <a:t>Increased</a:t>
                </a:r>
                <a:r>
                  <a:rPr lang="en-US" sz="1400" dirty="0">
                    <a:solidFill>
                      <a:schemeClr val="tx1"/>
                    </a:solidFill>
                  </a:rPr>
                  <a:t> </a:t>
                </a:r>
                <a:r>
                  <a:rPr lang="en-US" sz="1400" b="1" dirty="0" smtClean="0">
                    <a:solidFill>
                      <a:schemeClr val="accent3"/>
                    </a:solidFill>
                    <a:latin typeface="Arial" panose="020B0604020202020204" pitchFamily="34" charset="0"/>
                    <a:cs typeface="Arial" panose="020B0604020202020204" pitchFamily="34" charset="0"/>
                  </a:rPr>
                  <a:t>uncertainty</a:t>
                </a:r>
              </a:p>
              <a:p>
                <a:pPr marL="285750"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Data quality and availability</a:t>
                </a:r>
              </a:p>
              <a:p>
                <a:pPr marL="285750"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Expert opinion / experience </a:t>
                </a:r>
                <a:endParaRPr lang="en-GB" sz="12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Environmental conditions</a:t>
                </a:r>
                <a:endParaRPr lang="en-GB" sz="12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Maintainer performance</a:t>
                </a:r>
                <a:endParaRPr lang="en-GB" sz="1200" dirty="0">
                  <a:latin typeface="Arial" panose="020B0604020202020204" pitchFamily="34" charset="0"/>
                  <a:cs typeface="Arial" panose="020B0604020202020204" pitchFamily="34" charset="0"/>
                </a:endParaRPr>
              </a:p>
            </p:txBody>
          </p:sp>
          <p:pic>
            <p:nvPicPr>
              <p:cNvPr id="112" name="Picture 111"/>
              <p:cNvPicPr>
                <a:picLocks noChangeAspect="1"/>
              </p:cNvPicPr>
              <p:nvPr/>
            </p:nvPicPr>
            <p:blipFill>
              <a:blip r:embed="rId5">
                <a:clrChange>
                  <a:clrFrom>
                    <a:srgbClr val="FEFEFE"/>
                  </a:clrFrom>
                  <a:clrTo>
                    <a:srgbClr val="FEFEFE">
                      <a:alpha val="0"/>
                    </a:srgbClr>
                  </a:clrTo>
                </a:clrChange>
              </a:blip>
              <a:stretch>
                <a:fillRect/>
              </a:stretch>
            </p:blipFill>
            <p:spPr>
              <a:xfrm>
                <a:off x="2046512" y="1779306"/>
                <a:ext cx="1225402" cy="792549"/>
              </a:xfrm>
              <a:prstGeom prst="rect">
                <a:avLst/>
              </a:prstGeom>
            </p:spPr>
          </p:pic>
          <p:sp>
            <p:nvSpPr>
              <p:cNvPr id="177" name="Rectangle: Rounded Corners 17">
                <a:extLst>
                  <a:ext uri="{FF2B5EF4-FFF2-40B4-BE49-F238E27FC236}">
                    <a16:creationId xmlns:a16="http://schemas.microsoft.com/office/drawing/2014/main" id="{3C6B65A6-F650-4BF0-8903-28D0BE20D376}"/>
                  </a:ext>
                </a:extLst>
              </p:cNvPr>
              <p:cNvSpPr/>
              <p:nvPr/>
            </p:nvSpPr>
            <p:spPr>
              <a:xfrm>
                <a:off x="4620456" y="1679359"/>
                <a:ext cx="2201407" cy="893088"/>
              </a:xfrm>
              <a:prstGeom prst="roundRect">
                <a:avLst>
                  <a:gd name="adj" fmla="val 18647"/>
                </a:avLst>
              </a:prstGeom>
              <a:noFill/>
              <a:ln>
                <a:solidFill>
                  <a:schemeClr val="tx1"/>
                </a:solidFill>
              </a:ln>
            </p:spPr>
            <p:txBody>
              <a:bodyPr wrap="square" lIns="72000" tIns="0" rIns="72000" bIns="0">
                <a:spAutoFit/>
              </a:bodyPr>
              <a:lstStyle/>
              <a:p>
                <a:pPr algn="ctr">
                  <a:spcAft>
                    <a:spcPts val="600"/>
                  </a:spcAft>
                </a:pPr>
                <a:r>
                  <a:rPr lang="en-US" sz="1400" dirty="0" smtClean="0"/>
                  <a:t>Maintenance scheduling</a:t>
                </a:r>
              </a:p>
              <a:p>
                <a:pPr algn="ctr">
                  <a:spcAft>
                    <a:spcPts val="600"/>
                  </a:spcAft>
                </a:pPr>
                <a:r>
                  <a:rPr lang="en-US" sz="1400" dirty="0" smtClean="0"/>
                  <a:t>Equipment availability</a:t>
                </a:r>
                <a:endParaRPr lang="en-US" sz="1400" dirty="0" smtClean="0">
                  <a:solidFill>
                    <a:schemeClr val="dk1">
                      <a:hueOff val="0"/>
                      <a:satOff val="0"/>
                      <a:lumOff val="0"/>
                      <a:alphaOff val="0"/>
                    </a:schemeClr>
                  </a:solidFill>
                </a:endParaRPr>
              </a:p>
              <a:p>
                <a:pPr algn="ctr">
                  <a:spcAft>
                    <a:spcPts val="600"/>
                  </a:spcAft>
                </a:pPr>
                <a:r>
                  <a:rPr lang="en-US" sz="1400" dirty="0" smtClean="0"/>
                  <a:t>Turnaround time</a:t>
                </a:r>
              </a:p>
            </p:txBody>
          </p:sp>
          <p:sp>
            <p:nvSpPr>
              <p:cNvPr id="185" name="TextBox 184">
                <a:extLst>
                  <a:ext uri="{FF2B5EF4-FFF2-40B4-BE49-F238E27FC236}">
                    <a16:creationId xmlns:a16="http://schemas.microsoft.com/office/drawing/2014/main" id="{DB841A0B-25A2-4E78-9B20-42E8FBA7554F}"/>
                  </a:ext>
                </a:extLst>
              </p:cNvPr>
              <p:cNvSpPr txBox="1"/>
              <p:nvPr/>
            </p:nvSpPr>
            <p:spPr>
              <a:xfrm>
                <a:off x="5163716" y="2602991"/>
                <a:ext cx="1114887" cy="307777"/>
              </a:xfrm>
              <a:prstGeom prst="rect">
                <a:avLst/>
              </a:prstGeom>
              <a:noFill/>
            </p:spPr>
            <p:txBody>
              <a:bodyPr wrap="square" rtlCol="0">
                <a:spAutoFit/>
              </a:bodyPr>
              <a:lstStyle/>
              <a:p>
                <a:pPr algn="ctr"/>
                <a:r>
                  <a:rPr lang="en-GB" sz="1400" dirty="0" smtClean="0"/>
                  <a:t>Optimise</a:t>
                </a:r>
                <a:endParaRPr lang="en-GB" sz="1400" dirty="0"/>
              </a:p>
            </p:txBody>
          </p:sp>
          <p:sp>
            <p:nvSpPr>
              <p:cNvPr id="186" name="Right Arrow 185"/>
              <p:cNvSpPr/>
              <p:nvPr/>
            </p:nvSpPr>
            <p:spPr>
              <a:xfrm>
                <a:off x="7535028" y="1980584"/>
                <a:ext cx="409576" cy="384094"/>
              </a:xfrm>
              <a:prstGeom prst="rightArrow">
                <a:avLst>
                  <a:gd name="adj1" fmla="val 50000"/>
                  <a:gd name="adj2" fmla="val 54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67" name="Picture 2" descr="Question Marks Over Man Showing Confusion And Uncertainty">
                <a:extLst>
                  <a:ext uri="{FF2B5EF4-FFF2-40B4-BE49-F238E27FC236}">
                    <a16:creationId xmlns:a16="http://schemas.microsoft.com/office/drawing/2014/main" id="{657D7B4F-46D1-4991-8F6D-D412240D53E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28" r="7873"/>
              <a:stretch/>
            </p:blipFill>
            <p:spPr bwMode="auto">
              <a:xfrm>
                <a:off x="10559660" y="1860884"/>
                <a:ext cx="851066" cy="1153273"/>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372938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750"/>
                                        <p:tgtEl>
                                          <p:spTgt spid="116"/>
                                        </p:tgtEl>
                                      </p:cBhvr>
                                    </p:animEffect>
                                  </p:childTnLst>
                                </p:cTn>
                              </p:par>
                              <p:par>
                                <p:cTn id="8" presetID="16" presetClass="entr" presetSubtype="21"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Effect transition="in" filter="barn(inVertical)">
                                      <p:cBhvr>
                                        <p:cTn id="10" dur="750"/>
                                        <p:tgtEl>
                                          <p:spTgt spid="1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fade">
                                      <p:cBhvr>
                                        <p:cTn id="13" dur="750"/>
                                        <p:tgtEl>
                                          <p:spTgt spid="1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background</a:t>
            </a:r>
            <a:endParaRPr lang="en-GB" dirty="0"/>
          </a:p>
        </p:txBody>
      </p:sp>
      <p:sp>
        <p:nvSpPr>
          <p:cNvPr id="6" name="Rectangle: Rounded Corners 22">
            <a:extLst>
              <a:ext uri="{FF2B5EF4-FFF2-40B4-BE49-F238E27FC236}">
                <a16:creationId xmlns:a16="http://schemas.microsoft.com/office/drawing/2014/main" id="{26DFEE22-606A-456E-BDE8-5F7168E83DC5}"/>
              </a:ext>
            </a:extLst>
          </p:cNvPr>
          <p:cNvSpPr/>
          <p:nvPr/>
        </p:nvSpPr>
        <p:spPr>
          <a:xfrm>
            <a:off x="551384" y="1412776"/>
            <a:ext cx="8064896" cy="1544479"/>
          </a:xfrm>
          <a:prstGeom prst="roundRect">
            <a:avLst>
              <a:gd name="adj" fmla="val 7402"/>
            </a:avLst>
          </a:prstGeom>
          <a:solidFill>
            <a:schemeClr val="accent3">
              <a:lumMod val="20000"/>
              <a:lumOff val="80000"/>
              <a:alpha val="50000"/>
            </a:schemeClr>
          </a:solidFill>
          <a:ln>
            <a:noFill/>
          </a:ln>
        </p:spPr>
        <p:txBody>
          <a:bodyPr wrap="square">
            <a:spAutoFit/>
          </a:bodyPr>
          <a:lstStyle/>
          <a:p>
            <a:pPr>
              <a:spcAft>
                <a:spcPts val="1200"/>
              </a:spcAft>
            </a:pPr>
            <a:r>
              <a:rPr lang="en-US" sz="2000" b="1" dirty="0" smtClean="0">
                <a:solidFill>
                  <a:schemeClr val="accent3"/>
                </a:solidFill>
                <a:latin typeface="Arial" panose="020B0604020202020204" pitchFamily="34" charset="0"/>
                <a:cs typeface="Arial" panose="020B0604020202020204" pitchFamily="34" charset="0"/>
              </a:rPr>
              <a:t>Uncertainty </a:t>
            </a:r>
            <a:r>
              <a:rPr lang="en-US" sz="2000" b="1" dirty="0">
                <a:solidFill>
                  <a:schemeClr val="accent3"/>
                </a:solidFill>
                <a:latin typeface="Arial" panose="020B0604020202020204" pitchFamily="34" charset="0"/>
                <a:cs typeface="Arial" panose="020B0604020202020204" pitchFamily="34" charset="0"/>
              </a:rPr>
              <a:t>classification</a:t>
            </a:r>
          </a:p>
          <a:p>
            <a:pPr>
              <a:spcAft>
                <a:spcPts val="600"/>
              </a:spcAft>
            </a:pPr>
            <a:r>
              <a:rPr lang="en-US" sz="1600" dirty="0"/>
              <a:t>	 </a:t>
            </a:r>
            <a:r>
              <a:rPr lang="en-US" sz="1600" dirty="0" smtClean="0"/>
              <a:t>      Degree </a:t>
            </a:r>
            <a:r>
              <a:rPr lang="en-US" sz="1600" dirty="0"/>
              <a:t>of information, or lack of, known about a given entity</a:t>
            </a:r>
          </a:p>
          <a:p>
            <a:pPr>
              <a:spcAft>
                <a:spcPts val="600"/>
              </a:spcAft>
            </a:pPr>
            <a:r>
              <a:rPr lang="en-US" sz="1600" dirty="0" smtClean="0"/>
              <a:t>	       Difference </a:t>
            </a:r>
            <a:r>
              <a:rPr lang="en-US" sz="1600" dirty="0"/>
              <a:t>between </a:t>
            </a:r>
            <a:r>
              <a:rPr lang="en-US" sz="1600" dirty="0" smtClean="0"/>
              <a:t>recorded </a:t>
            </a:r>
            <a:r>
              <a:rPr lang="en-US" sz="1600" dirty="0"/>
              <a:t>and true value of </a:t>
            </a:r>
            <a:r>
              <a:rPr lang="en-US" sz="1600" dirty="0" smtClean="0"/>
              <a:t>measured </a:t>
            </a:r>
            <a:r>
              <a:rPr lang="en-US" sz="1600" dirty="0"/>
              <a:t>entity</a:t>
            </a:r>
          </a:p>
          <a:p>
            <a:pPr>
              <a:spcAft>
                <a:spcPts val="1200"/>
              </a:spcAft>
            </a:pPr>
            <a:r>
              <a:rPr lang="en-US" sz="1600" dirty="0" smtClean="0"/>
              <a:t>	       Probability </a:t>
            </a:r>
            <a:r>
              <a:rPr lang="en-US" sz="1600" dirty="0"/>
              <a:t>of loss or gain </a:t>
            </a:r>
            <a:r>
              <a:rPr lang="en-US" sz="1600" dirty="0" smtClean="0"/>
              <a:t>in </a:t>
            </a:r>
            <a:r>
              <a:rPr lang="en-US" sz="1600" dirty="0"/>
              <a:t>that </a:t>
            </a:r>
            <a:r>
              <a:rPr lang="en-US" sz="1600" dirty="0" smtClean="0"/>
              <a:t>entity</a:t>
            </a:r>
          </a:p>
        </p:txBody>
      </p:sp>
      <p:sp>
        <p:nvSpPr>
          <p:cNvPr id="11" name="Rectangle: Rounded Corners 5">
            <a:extLst>
              <a:ext uri="{FF2B5EF4-FFF2-40B4-BE49-F238E27FC236}">
                <a16:creationId xmlns:a16="http://schemas.microsoft.com/office/drawing/2014/main" id="{1B469468-A3E7-47C3-87DF-C2998848B4C1}"/>
              </a:ext>
            </a:extLst>
          </p:cNvPr>
          <p:cNvSpPr/>
          <p:nvPr/>
        </p:nvSpPr>
        <p:spPr>
          <a:xfrm>
            <a:off x="623392" y="3380028"/>
            <a:ext cx="2322264" cy="396000"/>
          </a:xfrm>
          <a:prstGeom prst="roundRect">
            <a:avLst/>
          </a:prstGeom>
          <a:solidFill>
            <a:schemeClr val="bg1"/>
          </a:solidFill>
          <a:ln>
            <a:solidFill>
              <a:schemeClr val="bg1"/>
            </a:solidFill>
          </a:ln>
          <a:effectLst/>
        </p:spPr>
        <p:style>
          <a:lnRef idx="0">
            <a:scrgbClr r="0" g="0" b="0"/>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r>
              <a:rPr lang="en-US" b="1" dirty="0">
                <a:solidFill>
                  <a:schemeClr val="dk1">
                    <a:hueOff val="0"/>
                    <a:satOff val="0"/>
                    <a:lumOff val="0"/>
                    <a:alphaOff val="0"/>
                  </a:schemeClr>
                </a:solidFill>
                <a:latin typeface="Arial" panose="020B0604020202020204" pitchFamily="34" charset="0"/>
                <a:cs typeface="Arial" panose="020B0604020202020204" pitchFamily="34" charset="0"/>
              </a:rPr>
              <a:t>Type </a:t>
            </a:r>
            <a:r>
              <a:rPr lang="en-US" b="1" dirty="0" smtClean="0">
                <a:solidFill>
                  <a:schemeClr val="dk1">
                    <a:hueOff val="0"/>
                    <a:satOff val="0"/>
                    <a:lumOff val="0"/>
                    <a:alphaOff val="0"/>
                  </a:schemeClr>
                </a:solidFill>
                <a:latin typeface="Arial" panose="020B0604020202020204" pitchFamily="34" charset="0"/>
                <a:cs typeface="Arial" panose="020B0604020202020204" pitchFamily="34" charset="0"/>
              </a:rPr>
              <a:t>A, quantitative</a:t>
            </a:r>
            <a:endParaRPr lang="en-US" b="1" dirty="0">
              <a:solidFill>
                <a:schemeClr val="dk1">
                  <a:hueOff val="0"/>
                  <a:satOff val="0"/>
                  <a:lumOff val="0"/>
                  <a:alphaOff val="0"/>
                </a:schemeClr>
              </a:solidFill>
              <a:latin typeface="Arial" panose="020B0604020202020204" pitchFamily="34" charset="0"/>
              <a:cs typeface="Arial" panose="020B0604020202020204" pitchFamily="34" charset="0"/>
            </a:endParaRPr>
          </a:p>
        </p:txBody>
      </p:sp>
      <p:sp>
        <p:nvSpPr>
          <p:cNvPr id="12" name="Rectangle: Rounded Corners 5">
            <a:extLst>
              <a:ext uri="{FF2B5EF4-FFF2-40B4-BE49-F238E27FC236}">
                <a16:creationId xmlns:a16="http://schemas.microsoft.com/office/drawing/2014/main" id="{1B469468-A3E7-47C3-87DF-C2998848B4C1}"/>
              </a:ext>
            </a:extLst>
          </p:cNvPr>
          <p:cNvSpPr/>
          <p:nvPr/>
        </p:nvSpPr>
        <p:spPr>
          <a:xfrm>
            <a:off x="3431704" y="3380028"/>
            <a:ext cx="2201254" cy="396000"/>
          </a:xfrm>
          <a:prstGeom prst="roundRect">
            <a:avLst/>
          </a:prstGeom>
          <a:solidFill>
            <a:schemeClr val="bg1"/>
          </a:solidFill>
          <a:ln>
            <a:solidFill>
              <a:schemeClr val="bg1"/>
            </a:solidFill>
          </a:ln>
          <a:effectLst/>
        </p:spPr>
        <p:style>
          <a:lnRef idx="0">
            <a:scrgbClr r="0" g="0" b="0"/>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pPr algn="ctr"/>
            <a:r>
              <a:rPr lang="en-US" b="1" dirty="0">
                <a:latin typeface="Arial" panose="020B0604020202020204" pitchFamily="34" charset="0"/>
                <a:cs typeface="Arial" panose="020B0604020202020204" pitchFamily="34" charset="0"/>
              </a:rPr>
              <a:t>Type B, qualitative</a:t>
            </a:r>
          </a:p>
        </p:txBody>
      </p:sp>
      <p:sp>
        <p:nvSpPr>
          <p:cNvPr id="13" name="Rectangle: Rounded Corners 5">
            <a:extLst>
              <a:ext uri="{FF2B5EF4-FFF2-40B4-BE49-F238E27FC236}">
                <a16:creationId xmlns:a16="http://schemas.microsoft.com/office/drawing/2014/main" id="{1B469468-A3E7-47C3-87DF-C2998848B4C1}"/>
              </a:ext>
            </a:extLst>
          </p:cNvPr>
          <p:cNvSpPr/>
          <p:nvPr/>
        </p:nvSpPr>
        <p:spPr>
          <a:xfrm>
            <a:off x="3431704" y="3861047"/>
            <a:ext cx="2720691" cy="1054316"/>
          </a:xfrm>
          <a:prstGeom prst="roundRect">
            <a:avLst/>
          </a:prstGeom>
          <a:solidFill>
            <a:schemeClr val="bg1">
              <a:lumMod val="95000"/>
            </a:schemeClr>
          </a:solidFill>
          <a:ln>
            <a:solidFill>
              <a:schemeClr val="bg1">
                <a:lumMod val="85000"/>
              </a:schemeClr>
            </a:solidFill>
          </a:ln>
          <a:effectLst/>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0000" tIns="91542" rIns="91542" bIns="91542" numCol="1" spcCol="1270" anchor="ctr" anchorCtr="0">
            <a:noAutofit/>
          </a:bodyPr>
          <a:lstStyle/>
          <a:p>
            <a:pPr marL="285750" indent="-285750" defTabSz="666750">
              <a:lnSpc>
                <a:spcPct val="90000"/>
              </a:lnSpc>
              <a:spcBef>
                <a:spcPct val="0"/>
              </a:spcBef>
              <a:spcAft>
                <a:spcPct val="35000"/>
              </a:spcAft>
              <a:buFont typeface="Arial" panose="020B0604020202020204" pitchFamily="34" charset="0"/>
              <a:buChar char="•"/>
            </a:pPr>
            <a:r>
              <a:rPr lang="en-US" sz="1600" dirty="0" smtClean="0">
                <a:solidFill>
                  <a:schemeClr val="tx1"/>
                </a:solidFill>
                <a:latin typeface="Arial" panose="020B0604020202020204" pitchFamily="34" charset="0"/>
                <a:cs typeface="Arial" panose="020B0604020202020204" pitchFamily="34" charset="0"/>
              </a:rPr>
              <a:t>Human factors</a:t>
            </a:r>
          </a:p>
          <a:p>
            <a:pPr marL="285750" indent="-285750" defTabSz="666750">
              <a:lnSpc>
                <a:spcPct val="90000"/>
              </a:lnSpc>
              <a:spcBef>
                <a:spcPct val="0"/>
              </a:spcBef>
              <a:spcAft>
                <a:spcPct val="35000"/>
              </a:spcAft>
              <a:buFont typeface="Arial" panose="020B0604020202020204" pitchFamily="34" charset="0"/>
              <a:buChar char="•"/>
            </a:pPr>
            <a:r>
              <a:rPr lang="en-US" sz="1600" dirty="0" smtClean="0">
                <a:solidFill>
                  <a:schemeClr val="tx1"/>
                </a:solidFill>
                <a:latin typeface="Arial" panose="020B0604020202020204" pitchFamily="34" charset="0"/>
                <a:cs typeface="Arial" panose="020B0604020202020204" pitchFamily="34" charset="0"/>
              </a:rPr>
              <a:t>Maintainer performance</a:t>
            </a:r>
          </a:p>
          <a:p>
            <a:pPr marL="285750" indent="-285750" defTabSz="666750">
              <a:lnSpc>
                <a:spcPct val="90000"/>
              </a:lnSpc>
              <a:spcBef>
                <a:spcPct val="0"/>
              </a:spcBef>
              <a:spcAft>
                <a:spcPct val="3500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Part </a:t>
            </a:r>
            <a:r>
              <a:rPr lang="en-US" sz="1600" dirty="0" smtClean="0">
                <a:solidFill>
                  <a:schemeClr val="tx1"/>
                </a:solidFill>
                <a:latin typeface="Arial" panose="020B0604020202020204" pitchFamily="34" charset="0"/>
                <a:cs typeface="Arial" panose="020B0604020202020204" pitchFamily="34" charset="0"/>
              </a:rPr>
              <a:t>availability</a:t>
            </a:r>
            <a:endParaRPr lang="en-US" sz="1600" dirty="0">
              <a:solidFill>
                <a:schemeClr val="tx1"/>
              </a:solidFill>
              <a:latin typeface="Arial" panose="020B0604020202020204" pitchFamily="34" charset="0"/>
              <a:cs typeface="Arial" panose="020B0604020202020204" pitchFamily="34" charset="0"/>
            </a:endParaRPr>
          </a:p>
        </p:txBody>
      </p:sp>
      <p:sp>
        <p:nvSpPr>
          <p:cNvPr id="16" name="Rectangle: Rounded Corners 5">
            <a:extLst>
              <a:ext uri="{FF2B5EF4-FFF2-40B4-BE49-F238E27FC236}">
                <a16:creationId xmlns:a16="http://schemas.microsoft.com/office/drawing/2014/main" id="{1B469468-A3E7-47C3-87DF-C2998848B4C1}"/>
              </a:ext>
            </a:extLst>
          </p:cNvPr>
          <p:cNvSpPr/>
          <p:nvPr/>
        </p:nvSpPr>
        <p:spPr>
          <a:xfrm>
            <a:off x="623392" y="3861047"/>
            <a:ext cx="2322264" cy="1080121"/>
          </a:xfrm>
          <a:prstGeom prst="roundRect">
            <a:avLst/>
          </a:prstGeom>
          <a:solidFill>
            <a:schemeClr val="bg1">
              <a:lumMod val="95000"/>
            </a:schemeClr>
          </a:solidFill>
          <a:ln>
            <a:solidFill>
              <a:schemeClr val="bg1">
                <a:lumMod val="85000"/>
              </a:schemeClr>
            </a:solidFill>
          </a:ln>
          <a:effectLst/>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0000" tIns="91542" rIns="91542" bIns="91542" numCol="1" spcCol="1270" anchor="ctr" anchorCtr="0">
            <a:noAutofit/>
          </a:bodyPr>
          <a:lstStyle/>
          <a:p>
            <a:pPr marL="285750" indent="-285750" defTabSz="666750">
              <a:lnSpc>
                <a:spcPct val="90000"/>
              </a:lnSpc>
              <a:spcBef>
                <a:spcPct val="0"/>
              </a:spcBef>
              <a:spcAft>
                <a:spcPct val="35000"/>
              </a:spcAft>
              <a:buFont typeface="Arial" panose="020B0604020202020204" pitchFamily="34" charset="0"/>
              <a:buChar char="•"/>
            </a:pPr>
            <a:r>
              <a:rPr lang="en-US" sz="1600" dirty="0" smtClean="0">
                <a:solidFill>
                  <a:schemeClr val="tx1"/>
                </a:solidFill>
                <a:latin typeface="Arial" panose="020B0604020202020204" pitchFamily="34" charset="0"/>
                <a:cs typeface="Arial" panose="020B0604020202020204" pitchFamily="34" charset="0"/>
              </a:rPr>
              <a:t>Measured data</a:t>
            </a:r>
          </a:p>
          <a:p>
            <a:pPr marL="285750" indent="-285750" defTabSz="666750">
              <a:lnSpc>
                <a:spcPct val="90000"/>
              </a:lnSpc>
              <a:spcBef>
                <a:spcPct val="0"/>
              </a:spcBef>
              <a:spcAft>
                <a:spcPct val="3500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Data availability</a:t>
            </a:r>
          </a:p>
          <a:p>
            <a:pPr marL="285750" indent="-285750" defTabSz="666750">
              <a:lnSpc>
                <a:spcPct val="90000"/>
              </a:lnSpc>
              <a:spcBef>
                <a:spcPct val="0"/>
              </a:spcBef>
              <a:spcAft>
                <a:spcPct val="3500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Data </a:t>
            </a:r>
            <a:r>
              <a:rPr lang="en-US" sz="1600" dirty="0" smtClean="0">
                <a:solidFill>
                  <a:schemeClr val="tx1"/>
                </a:solidFill>
                <a:latin typeface="Arial" panose="020B0604020202020204" pitchFamily="34" charset="0"/>
                <a:cs typeface="Arial" panose="020B0604020202020204" pitchFamily="34" charset="0"/>
              </a:rPr>
              <a:t>quality</a:t>
            </a:r>
          </a:p>
        </p:txBody>
      </p:sp>
      <p:pic>
        <p:nvPicPr>
          <p:cNvPr id="21" name="Picture 2" descr="Image result for gut feel cartoon">
            <a:extLst>
              <a:ext uri="{FF2B5EF4-FFF2-40B4-BE49-F238E27FC236}">
                <a16:creationId xmlns:a16="http://schemas.microsoft.com/office/drawing/2014/main" id="{E1341D86-2B60-412A-9DF5-5292B62D6B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69" t="25046" r="8617" b="14031"/>
          <a:stretch/>
        </p:blipFill>
        <p:spPr bwMode="auto">
          <a:xfrm>
            <a:off x="7896200" y="3433190"/>
            <a:ext cx="3240359" cy="176019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9F88474-D6FD-4EAE-A74F-943B4CAE7365}"/>
              </a:ext>
            </a:extLst>
          </p:cNvPr>
          <p:cNvSpPr txBox="1"/>
          <p:nvPr/>
        </p:nvSpPr>
        <p:spPr>
          <a:xfrm>
            <a:off x="7929336" y="5105762"/>
            <a:ext cx="2848434" cy="923330"/>
          </a:xfrm>
          <a:prstGeom prst="rect">
            <a:avLst/>
          </a:prstGeom>
          <a:noFill/>
        </p:spPr>
        <p:txBody>
          <a:bodyPr wrap="square" rtlCol="0">
            <a:spAutoFit/>
          </a:bodyPr>
          <a:lstStyle/>
          <a:p>
            <a:r>
              <a:rPr lang="en-GB" i="1" dirty="0"/>
              <a:t>“It would appear, Hopkins, that your gut feel was only indigestion.”</a:t>
            </a:r>
          </a:p>
        </p:txBody>
      </p:sp>
      <p:sp>
        <p:nvSpPr>
          <p:cNvPr id="23" name="TextBox 22">
            <a:extLst>
              <a:ext uri="{FF2B5EF4-FFF2-40B4-BE49-F238E27FC236}">
                <a16:creationId xmlns:a16="http://schemas.microsoft.com/office/drawing/2014/main" id="{5F823DA1-AD51-4F61-AF1B-D4C2333255E9}"/>
              </a:ext>
            </a:extLst>
          </p:cNvPr>
          <p:cNvSpPr txBox="1"/>
          <p:nvPr/>
        </p:nvSpPr>
        <p:spPr>
          <a:xfrm>
            <a:off x="7929337" y="3068960"/>
            <a:ext cx="3207221" cy="369332"/>
          </a:xfrm>
          <a:prstGeom prst="rect">
            <a:avLst/>
          </a:prstGeom>
          <a:noFill/>
        </p:spPr>
        <p:txBody>
          <a:bodyPr wrap="square" rtlCol="0">
            <a:spAutoFit/>
          </a:bodyPr>
          <a:lstStyle/>
          <a:p>
            <a:pPr algn="ctr"/>
            <a:r>
              <a:rPr lang="en-GB" b="1" dirty="0"/>
              <a:t>How does your gut feel?</a:t>
            </a:r>
          </a:p>
        </p:txBody>
      </p:sp>
      <p:sp>
        <p:nvSpPr>
          <p:cNvPr id="14" name="Rectangle: Rounded Corners 5">
            <a:extLst>
              <a:ext uri="{FF2B5EF4-FFF2-40B4-BE49-F238E27FC236}">
                <a16:creationId xmlns:a16="http://schemas.microsoft.com/office/drawing/2014/main" id="{1B469468-A3E7-47C3-87DF-C2998848B4C1}"/>
              </a:ext>
            </a:extLst>
          </p:cNvPr>
          <p:cNvSpPr/>
          <p:nvPr/>
        </p:nvSpPr>
        <p:spPr>
          <a:xfrm>
            <a:off x="623392" y="1916832"/>
            <a:ext cx="1296144" cy="288000"/>
          </a:xfrm>
          <a:prstGeom prst="roundRect">
            <a:avLst/>
          </a:prstGeom>
          <a:solidFill>
            <a:schemeClr val="bg1"/>
          </a:solidFill>
          <a:ln>
            <a:solidFill>
              <a:schemeClr val="bg1">
                <a:lumMod val="85000"/>
              </a:schemeClr>
            </a:solidFill>
          </a:ln>
          <a:effectLst/>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0000" tIns="91542" rIns="91542" bIns="91542" numCol="1" spcCol="1270" anchor="ctr" anchorCtr="0">
            <a:noAutofit/>
          </a:bodyPr>
          <a:lstStyle/>
          <a:p>
            <a:pPr algn="ctr" defTabSz="666750">
              <a:lnSpc>
                <a:spcPct val="90000"/>
              </a:lnSpc>
              <a:spcBef>
                <a:spcPct val="0"/>
              </a:spcBef>
              <a:spcAft>
                <a:spcPct val="35000"/>
              </a:spcAft>
            </a:pPr>
            <a:r>
              <a:rPr lang="en-US" sz="1600" dirty="0" smtClean="0">
                <a:solidFill>
                  <a:schemeClr val="tx1"/>
                </a:solidFill>
                <a:latin typeface="Arial" panose="020B0604020202020204" pitchFamily="34" charset="0"/>
                <a:cs typeface="Arial" panose="020B0604020202020204" pitchFamily="34" charset="0"/>
              </a:rPr>
              <a:t>Uncertainty </a:t>
            </a:r>
          </a:p>
        </p:txBody>
      </p:sp>
      <p:sp>
        <p:nvSpPr>
          <p:cNvPr id="15" name="Rectangle: Rounded Corners 5">
            <a:extLst>
              <a:ext uri="{FF2B5EF4-FFF2-40B4-BE49-F238E27FC236}">
                <a16:creationId xmlns:a16="http://schemas.microsoft.com/office/drawing/2014/main" id="{1B469468-A3E7-47C3-87DF-C2998848B4C1}"/>
              </a:ext>
            </a:extLst>
          </p:cNvPr>
          <p:cNvSpPr/>
          <p:nvPr/>
        </p:nvSpPr>
        <p:spPr>
          <a:xfrm>
            <a:off x="623392" y="2258137"/>
            <a:ext cx="1296144" cy="288000"/>
          </a:xfrm>
          <a:prstGeom prst="roundRect">
            <a:avLst/>
          </a:prstGeom>
          <a:solidFill>
            <a:schemeClr val="bg1"/>
          </a:solidFill>
          <a:ln>
            <a:solidFill>
              <a:schemeClr val="bg1">
                <a:lumMod val="85000"/>
              </a:schemeClr>
            </a:solidFill>
          </a:ln>
          <a:effectLst/>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0000" tIns="91542" rIns="91542" bIns="91542" numCol="1" spcCol="1270" anchor="ctr" anchorCtr="0">
            <a:noAutofit/>
          </a:bodyPr>
          <a:lstStyle/>
          <a:p>
            <a:pPr algn="ctr" defTabSz="666750">
              <a:lnSpc>
                <a:spcPct val="90000"/>
              </a:lnSpc>
              <a:spcBef>
                <a:spcPct val="0"/>
              </a:spcBef>
              <a:spcAft>
                <a:spcPct val="35000"/>
              </a:spcAft>
            </a:pPr>
            <a:r>
              <a:rPr lang="en-US" sz="1600" dirty="0" smtClean="0">
                <a:solidFill>
                  <a:schemeClr val="tx1"/>
                </a:solidFill>
                <a:latin typeface="Arial" panose="020B0604020202020204" pitchFamily="34" charset="0"/>
                <a:cs typeface="Arial" panose="020B0604020202020204" pitchFamily="34" charset="0"/>
              </a:rPr>
              <a:t>Error</a:t>
            </a:r>
          </a:p>
        </p:txBody>
      </p:sp>
      <p:sp>
        <p:nvSpPr>
          <p:cNvPr id="17" name="Rectangle: Rounded Corners 5">
            <a:extLst>
              <a:ext uri="{FF2B5EF4-FFF2-40B4-BE49-F238E27FC236}">
                <a16:creationId xmlns:a16="http://schemas.microsoft.com/office/drawing/2014/main" id="{1B469468-A3E7-47C3-87DF-C2998848B4C1}"/>
              </a:ext>
            </a:extLst>
          </p:cNvPr>
          <p:cNvSpPr/>
          <p:nvPr/>
        </p:nvSpPr>
        <p:spPr>
          <a:xfrm>
            <a:off x="623392" y="2596677"/>
            <a:ext cx="1296144" cy="288000"/>
          </a:xfrm>
          <a:prstGeom prst="roundRect">
            <a:avLst/>
          </a:prstGeom>
          <a:solidFill>
            <a:schemeClr val="bg1"/>
          </a:solidFill>
          <a:ln>
            <a:solidFill>
              <a:schemeClr val="bg1">
                <a:lumMod val="85000"/>
              </a:schemeClr>
            </a:solidFill>
          </a:ln>
          <a:effectLst/>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0000" tIns="91542" rIns="91542" bIns="91542" numCol="1" spcCol="1270" anchor="ctr" anchorCtr="0">
            <a:noAutofit/>
          </a:bodyPr>
          <a:lstStyle/>
          <a:p>
            <a:pPr algn="ctr" defTabSz="666750">
              <a:lnSpc>
                <a:spcPct val="90000"/>
              </a:lnSpc>
              <a:spcBef>
                <a:spcPct val="0"/>
              </a:spcBef>
              <a:spcAft>
                <a:spcPct val="35000"/>
              </a:spcAft>
            </a:pPr>
            <a:r>
              <a:rPr lang="en-US" sz="1600" dirty="0" smtClean="0">
                <a:solidFill>
                  <a:schemeClr val="tx1"/>
                </a:solidFill>
                <a:latin typeface="Arial" panose="020B0604020202020204" pitchFamily="34" charset="0"/>
                <a:cs typeface="Arial" panose="020B0604020202020204" pitchFamily="34" charset="0"/>
              </a:rPr>
              <a:t>Risk</a:t>
            </a:r>
          </a:p>
        </p:txBody>
      </p:sp>
    </p:spTree>
    <p:extLst>
      <p:ext uri="{BB962C8B-B14F-4D97-AF65-F5344CB8AC3E}">
        <p14:creationId xmlns:p14="http://schemas.microsoft.com/office/powerpoint/2010/main" val="1406375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background</a:t>
            </a:r>
          </a:p>
        </p:txBody>
      </p:sp>
      <p:sp>
        <p:nvSpPr>
          <p:cNvPr id="4" name="Rectangle: Rounded Corners 22">
            <a:extLst>
              <a:ext uri="{FF2B5EF4-FFF2-40B4-BE49-F238E27FC236}">
                <a16:creationId xmlns:a16="http://schemas.microsoft.com/office/drawing/2014/main" id="{26DFEE22-606A-456E-BDE8-5F7168E83DC5}"/>
              </a:ext>
            </a:extLst>
          </p:cNvPr>
          <p:cNvSpPr/>
          <p:nvPr/>
        </p:nvSpPr>
        <p:spPr>
          <a:xfrm>
            <a:off x="479376" y="1267200"/>
            <a:ext cx="6480720" cy="458153"/>
          </a:xfrm>
          <a:prstGeom prst="roundRect">
            <a:avLst>
              <a:gd name="adj" fmla="val 21887"/>
            </a:avLst>
          </a:prstGeom>
          <a:solidFill>
            <a:schemeClr val="bg1">
              <a:alpha val="50000"/>
            </a:schemeClr>
          </a:solidFill>
          <a:ln>
            <a:noFill/>
          </a:ln>
        </p:spPr>
        <p:txBody>
          <a:bodyPr wrap="square">
            <a:spAutoFit/>
          </a:bodyPr>
          <a:lstStyle/>
          <a:p>
            <a:pPr>
              <a:spcAft>
                <a:spcPts val="600"/>
              </a:spcAft>
            </a:pPr>
            <a:r>
              <a:rPr lang="en-US" sz="2000" b="1" dirty="0" smtClean="0">
                <a:solidFill>
                  <a:schemeClr val="accent3"/>
                </a:solidFill>
                <a:latin typeface="Arial" panose="020B0604020202020204" pitchFamily="34" charset="0"/>
                <a:cs typeface="Arial" panose="020B0604020202020204" pitchFamily="34" charset="0"/>
              </a:rPr>
              <a:t>Combining </a:t>
            </a:r>
            <a:r>
              <a:rPr lang="en-US" sz="2000" b="1" dirty="0">
                <a:solidFill>
                  <a:schemeClr val="accent3"/>
                </a:solidFill>
                <a:latin typeface="Arial" panose="020B0604020202020204" pitchFamily="34" charset="0"/>
                <a:cs typeface="Arial" panose="020B0604020202020204" pitchFamily="34" charset="0"/>
              </a:rPr>
              <a:t>quantitative and qualitative uncertainty </a:t>
            </a:r>
          </a:p>
        </p:txBody>
      </p:sp>
      <p:sp>
        <p:nvSpPr>
          <p:cNvPr id="5" name="Rectangle: Rounded Corners 17">
            <a:extLst>
              <a:ext uri="{FF2B5EF4-FFF2-40B4-BE49-F238E27FC236}">
                <a16:creationId xmlns:a16="http://schemas.microsoft.com/office/drawing/2014/main" id="{3C6B65A6-F650-4BF0-8903-28D0BE20D376}"/>
              </a:ext>
            </a:extLst>
          </p:cNvPr>
          <p:cNvSpPr/>
          <p:nvPr/>
        </p:nvSpPr>
        <p:spPr>
          <a:xfrm>
            <a:off x="578249" y="2492976"/>
            <a:ext cx="1800000" cy="720000"/>
          </a:xfrm>
          <a:prstGeom prst="roundRect">
            <a:avLst/>
          </a:prstGeom>
          <a:solidFill>
            <a:schemeClr val="accent3">
              <a:lumMod val="20000"/>
              <a:lumOff val="80000"/>
              <a:alpha val="50000"/>
            </a:schemeClr>
          </a:soli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solidFill>
                  <a:sysClr val="windowText" lastClr="000000"/>
                </a:solidFill>
                <a:latin typeface="Arial" panose="020B0604020202020204" pitchFamily="34" charset="0"/>
                <a:cs typeface="Arial" panose="020B0604020202020204" pitchFamily="34" charset="0"/>
              </a:rPr>
              <a:t>Identify the </a:t>
            </a:r>
            <a:r>
              <a:rPr lang="en-US" sz="1400" dirty="0" smtClean="0">
                <a:solidFill>
                  <a:sysClr val="windowText" lastClr="000000"/>
                </a:solidFill>
                <a:latin typeface="Arial" panose="020B0604020202020204" pitchFamily="34" charset="0"/>
                <a:cs typeface="Arial" panose="020B0604020202020204" pitchFamily="34" charset="0"/>
              </a:rPr>
              <a:t>measurand</a:t>
            </a:r>
            <a:endParaRPr lang="en-US" sz="1400" dirty="0">
              <a:solidFill>
                <a:sysClr val="windowText" lastClr="000000"/>
              </a:solidFill>
              <a:latin typeface="Arial" panose="020B0604020202020204" pitchFamily="34" charset="0"/>
              <a:cs typeface="Arial" panose="020B0604020202020204" pitchFamily="34" charset="0"/>
            </a:endParaRPr>
          </a:p>
        </p:txBody>
      </p:sp>
      <p:sp>
        <p:nvSpPr>
          <p:cNvPr id="6" name="Rectangle: Rounded Corners 17">
            <a:extLst>
              <a:ext uri="{FF2B5EF4-FFF2-40B4-BE49-F238E27FC236}">
                <a16:creationId xmlns:a16="http://schemas.microsoft.com/office/drawing/2014/main" id="{3C6B65A6-F650-4BF0-8903-28D0BE20D376}"/>
              </a:ext>
            </a:extLst>
          </p:cNvPr>
          <p:cNvSpPr/>
          <p:nvPr/>
        </p:nvSpPr>
        <p:spPr>
          <a:xfrm>
            <a:off x="2803681" y="2492976"/>
            <a:ext cx="1800200" cy="720000"/>
          </a:xfrm>
          <a:prstGeom prst="roundRect">
            <a:avLst/>
          </a:prstGeom>
          <a:solidFill>
            <a:schemeClr val="accent3">
              <a:lumMod val="20000"/>
              <a:lumOff val="80000"/>
              <a:alpha val="50000"/>
            </a:schemeClr>
          </a:soli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solidFill>
                  <a:sysClr val="windowText" lastClr="000000"/>
                </a:solidFill>
                <a:latin typeface="Arial" panose="020B0604020202020204" pitchFamily="34" charset="0"/>
                <a:cs typeface="Arial" panose="020B0604020202020204" pitchFamily="34" charset="0"/>
              </a:rPr>
              <a:t>Identify uncertainty sources and associated </a:t>
            </a:r>
            <a:r>
              <a:rPr lang="en-US" sz="1400" dirty="0" smtClean="0">
                <a:solidFill>
                  <a:sysClr val="windowText" lastClr="000000"/>
                </a:solidFill>
                <a:latin typeface="Arial" panose="020B0604020202020204" pitchFamily="34" charset="0"/>
                <a:cs typeface="Arial" panose="020B0604020202020204" pitchFamily="34" charset="0"/>
              </a:rPr>
              <a:t>PDFs</a:t>
            </a:r>
            <a:endParaRPr lang="en-US" sz="1400" dirty="0">
              <a:solidFill>
                <a:sysClr val="windowText" lastClr="000000"/>
              </a:solidFill>
              <a:latin typeface="Arial" panose="020B0604020202020204" pitchFamily="34" charset="0"/>
              <a:cs typeface="Arial" panose="020B0604020202020204" pitchFamily="34" charset="0"/>
            </a:endParaRPr>
          </a:p>
        </p:txBody>
      </p:sp>
      <p:sp>
        <p:nvSpPr>
          <p:cNvPr id="7" name="Rectangle: Rounded Corners 17">
            <a:extLst>
              <a:ext uri="{FF2B5EF4-FFF2-40B4-BE49-F238E27FC236}">
                <a16:creationId xmlns:a16="http://schemas.microsoft.com/office/drawing/2014/main" id="{3C6B65A6-F650-4BF0-8903-28D0BE20D376}"/>
              </a:ext>
            </a:extLst>
          </p:cNvPr>
          <p:cNvSpPr/>
          <p:nvPr/>
        </p:nvSpPr>
        <p:spPr>
          <a:xfrm>
            <a:off x="9480376" y="2488964"/>
            <a:ext cx="1800000" cy="720000"/>
          </a:xfrm>
          <a:prstGeom prst="roundRect">
            <a:avLst/>
          </a:prstGeom>
          <a:solidFill>
            <a:schemeClr val="accent3">
              <a:lumMod val="20000"/>
              <a:lumOff val="80000"/>
              <a:alpha val="50000"/>
            </a:schemeClr>
          </a:soli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solidFill>
                  <a:sysClr val="windowText" lastClr="000000"/>
                </a:solidFill>
                <a:latin typeface="Arial" panose="020B0604020202020204" pitchFamily="34" charset="0"/>
                <a:cs typeface="Arial" panose="020B0604020202020204" pitchFamily="34" charset="0"/>
              </a:rPr>
              <a:t>Report analysis results</a:t>
            </a:r>
          </a:p>
        </p:txBody>
      </p:sp>
      <p:sp>
        <p:nvSpPr>
          <p:cNvPr id="8" name="Rectangle: Rounded Corners 17">
            <a:extLst>
              <a:ext uri="{FF2B5EF4-FFF2-40B4-BE49-F238E27FC236}">
                <a16:creationId xmlns:a16="http://schemas.microsoft.com/office/drawing/2014/main" id="{3C6B65A6-F650-4BF0-8903-28D0BE20D376}"/>
              </a:ext>
            </a:extLst>
          </p:cNvPr>
          <p:cNvSpPr/>
          <p:nvPr/>
        </p:nvSpPr>
        <p:spPr>
          <a:xfrm>
            <a:off x="7254945" y="2488964"/>
            <a:ext cx="1800000" cy="720000"/>
          </a:xfrm>
          <a:prstGeom prst="roundRect">
            <a:avLst/>
          </a:prstGeom>
          <a:solidFill>
            <a:schemeClr val="accent3">
              <a:lumMod val="20000"/>
              <a:lumOff val="80000"/>
              <a:alpha val="50000"/>
            </a:schemeClr>
          </a:soli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solidFill>
                  <a:sysClr val="windowText" lastClr="000000"/>
                </a:solidFill>
                <a:latin typeface="Arial" panose="020B0604020202020204" pitchFamily="34" charset="0"/>
                <a:cs typeface="Arial" panose="020B0604020202020204" pitchFamily="34" charset="0"/>
              </a:rPr>
              <a:t>Aggregate </a:t>
            </a:r>
            <a:r>
              <a:rPr lang="en-US" sz="1400" dirty="0" smtClean="0">
                <a:solidFill>
                  <a:sysClr val="windowText" lastClr="000000"/>
                </a:solidFill>
                <a:latin typeface="Arial" panose="020B0604020202020204" pitchFamily="34" charset="0"/>
                <a:cs typeface="Arial" panose="020B0604020202020204" pitchFamily="34" charset="0"/>
              </a:rPr>
              <a:t>uncertainties</a:t>
            </a:r>
            <a:endParaRPr lang="en-US" sz="1400" dirty="0">
              <a:solidFill>
                <a:sysClr val="windowText" lastClr="000000"/>
              </a:solidFill>
              <a:latin typeface="Arial" panose="020B0604020202020204" pitchFamily="34" charset="0"/>
              <a:cs typeface="Arial" panose="020B0604020202020204" pitchFamily="34" charset="0"/>
            </a:endParaRPr>
          </a:p>
        </p:txBody>
      </p:sp>
      <p:sp>
        <p:nvSpPr>
          <p:cNvPr id="9" name="Rectangle: Rounded Corners 17">
            <a:extLst>
              <a:ext uri="{FF2B5EF4-FFF2-40B4-BE49-F238E27FC236}">
                <a16:creationId xmlns:a16="http://schemas.microsoft.com/office/drawing/2014/main" id="{3C6B65A6-F650-4BF0-8903-28D0BE20D376}"/>
              </a:ext>
            </a:extLst>
          </p:cNvPr>
          <p:cNvSpPr/>
          <p:nvPr/>
        </p:nvSpPr>
        <p:spPr>
          <a:xfrm>
            <a:off x="5029313" y="2492976"/>
            <a:ext cx="1800200" cy="720000"/>
          </a:xfrm>
          <a:prstGeom prst="roundRect">
            <a:avLst/>
          </a:prstGeom>
          <a:solidFill>
            <a:schemeClr val="accent3">
              <a:lumMod val="20000"/>
              <a:lumOff val="80000"/>
              <a:alpha val="50000"/>
            </a:schemeClr>
          </a:soli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solidFill>
                  <a:sysClr val="windowText" lastClr="000000"/>
                </a:solidFill>
                <a:latin typeface="Arial" panose="020B0604020202020204" pitchFamily="34" charset="0"/>
                <a:cs typeface="Arial" panose="020B0604020202020204" pitchFamily="34" charset="0"/>
              </a:rPr>
              <a:t>Quantify uncertainties (simulation</a:t>
            </a:r>
            <a:r>
              <a:rPr lang="en-US" sz="1400" dirty="0" smtClean="0">
                <a:solidFill>
                  <a:sysClr val="windowText" lastClr="000000"/>
                </a:solidFill>
                <a:latin typeface="Arial" panose="020B0604020202020204" pitchFamily="34" charset="0"/>
                <a:cs typeface="Arial" panose="020B0604020202020204" pitchFamily="34" charset="0"/>
              </a:rPr>
              <a:t>)</a:t>
            </a:r>
            <a:endParaRPr lang="en-US" sz="1400" dirty="0">
              <a:solidFill>
                <a:sysClr val="windowText" lastClr="000000"/>
              </a:solidFill>
              <a:latin typeface="Arial" panose="020B0604020202020204" pitchFamily="34" charset="0"/>
              <a:cs typeface="Arial" panose="020B0604020202020204" pitchFamily="34" charset="0"/>
            </a:endParaRPr>
          </a:p>
        </p:txBody>
      </p:sp>
      <p:sp>
        <p:nvSpPr>
          <p:cNvPr id="11" name="Right Arrow 10"/>
          <p:cNvSpPr/>
          <p:nvPr/>
        </p:nvSpPr>
        <p:spPr>
          <a:xfrm>
            <a:off x="2378249" y="2656917"/>
            <a:ext cx="409576" cy="384094"/>
          </a:xfrm>
          <a:prstGeom prst="rightArrow">
            <a:avLst>
              <a:gd name="adj1" fmla="val 50000"/>
              <a:gd name="adj2" fmla="val 54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 name="Right Arrow 11"/>
          <p:cNvSpPr/>
          <p:nvPr/>
        </p:nvSpPr>
        <p:spPr>
          <a:xfrm>
            <a:off x="4603881" y="2656917"/>
            <a:ext cx="409576" cy="384094"/>
          </a:xfrm>
          <a:prstGeom prst="rightArrow">
            <a:avLst>
              <a:gd name="adj1" fmla="val 50000"/>
              <a:gd name="adj2" fmla="val 54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 name="Right Arrow 12"/>
          <p:cNvSpPr/>
          <p:nvPr/>
        </p:nvSpPr>
        <p:spPr>
          <a:xfrm>
            <a:off x="6845369" y="2656917"/>
            <a:ext cx="409576" cy="384094"/>
          </a:xfrm>
          <a:prstGeom prst="rightArrow">
            <a:avLst>
              <a:gd name="adj1" fmla="val 50000"/>
              <a:gd name="adj2" fmla="val 54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Right Arrow 13"/>
          <p:cNvSpPr/>
          <p:nvPr/>
        </p:nvSpPr>
        <p:spPr>
          <a:xfrm>
            <a:off x="9070800" y="2656917"/>
            <a:ext cx="409576" cy="384094"/>
          </a:xfrm>
          <a:prstGeom prst="rightArrow">
            <a:avLst>
              <a:gd name="adj1" fmla="val 50000"/>
              <a:gd name="adj2" fmla="val 54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6" name="Rectangle: Rounded Corners 5">
            <a:extLst>
              <a:ext uri="{FF2B5EF4-FFF2-40B4-BE49-F238E27FC236}">
                <a16:creationId xmlns:a16="http://schemas.microsoft.com/office/drawing/2014/main" id="{1B469468-A3E7-47C3-87DF-C2998848B4C1}"/>
              </a:ext>
            </a:extLst>
          </p:cNvPr>
          <p:cNvSpPr/>
          <p:nvPr/>
        </p:nvSpPr>
        <p:spPr>
          <a:xfrm>
            <a:off x="578249" y="1952880"/>
            <a:ext cx="2952328" cy="396000"/>
          </a:xfrm>
          <a:prstGeom prst="roundRect">
            <a:avLst/>
          </a:prstGeom>
          <a:solidFill>
            <a:schemeClr val="bg1"/>
          </a:solidFill>
          <a:ln>
            <a:solidFill>
              <a:schemeClr val="bg1"/>
            </a:solidFill>
          </a:ln>
          <a:effectLst/>
        </p:spPr>
        <p:style>
          <a:lnRef idx="0">
            <a:scrgbClr r="0" g="0" b="0"/>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r>
              <a:rPr lang="en-US" b="1" dirty="0">
                <a:latin typeface="Arial" panose="020B0604020202020204" pitchFamily="34" charset="0"/>
                <a:cs typeface="Arial" panose="020B0604020202020204" pitchFamily="34" charset="0"/>
              </a:rPr>
              <a:t>Standard 5-stage process</a:t>
            </a:r>
          </a:p>
        </p:txBody>
      </p:sp>
      <p:sp>
        <p:nvSpPr>
          <p:cNvPr id="17" name="Rectangle: Rounded Corners 17">
            <a:extLst>
              <a:ext uri="{FF2B5EF4-FFF2-40B4-BE49-F238E27FC236}">
                <a16:creationId xmlns:a16="http://schemas.microsoft.com/office/drawing/2014/main" id="{3C6B65A6-F650-4BF0-8903-28D0BE20D376}"/>
              </a:ext>
            </a:extLst>
          </p:cNvPr>
          <p:cNvSpPr/>
          <p:nvPr/>
        </p:nvSpPr>
        <p:spPr>
          <a:xfrm>
            <a:off x="559890" y="3456747"/>
            <a:ext cx="4672014" cy="360000"/>
          </a:xfrm>
          <a:prstGeom prst="roundRect">
            <a:avLst/>
          </a:prstGeom>
          <a:solidFill>
            <a:schemeClr val="bg1">
              <a:alpha val="50000"/>
            </a:schemeClr>
          </a:soli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solidFill>
                  <a:sysClr val="windowText" lastClr="000000"/>
                </a:solidFill>
                <a:latin typeface="Arial" panose="020B0604020202020204" pitchFamily="34" charset="0"/>
                <a:cs typeface="Arial" panose="020B0604020202020204" pitchFamily="34" charset="0"/>
              </a:rPr>
              <a:t>GUM applies coverage factors for </a:t>
            </a:r>
            <a:r>
              <a:rPr lang="en-US" sz="1400" dirty="0" smtClean="0">
                <a:solidFill>
                  <a:sysClr val="windowText" lastClr="000000"/>
                </a:solidFill>
                <a:latin typeface="Arial" panose="020B0604020202020204" pitchFamily="34" charset="0"/>
                <a:cs typeface="Arial" panose="020B0604020202020204" pitchFamily="34" charset="0"/>
              </a:rPr>
              <a:t>qualitative estimates</a:t>
            </a:r>
            <a:endParaRPr lang="en-US" sz="1400" dirty="0">
              <a:solidFill>
                <a:sysClr val="windowText" lastClr="000000"/>
              </a:solidFill>
              <a:latin typeface="Arial" panose="020B0604020202020204" pitchFamily="34" charset="0"/>
              <a:cs typeface="Arial" panose="020B0604020202020204" pitchFamily="34" charset="0"/>
            </a:endParaRPr>
          </a:p>
        </p:txBody>
      </p:sp>
      <p:sp>
        <p:nvSpPr>
          <p:cNvPr id="18" name="Rectangle: Rounded Corners 22">
            <a:extLst>
              <a:ext uri="{FF2B5EF4-FFF2-40B4-BE49-F238E27FC236}">
                <a16:creationId xmlns:a16="http://schemas.microsoft.com/office/drawing/2014/main" id="{26DFEE22-606A-456E-BDE8-5F7168E83DC5}"/>
              </a:ext>
            </a:extLst>
          </p:cNvPr>
          <p:cNvSpPr/>
          <p:nvPr/>
        </p:nvSpPr>
        <p:spPr>
          <a:xfrm>
            <a:off x="559890" y="4274900"/>
            <a:ext cx="8064896" cy="1558469"/>
          </a:xfrm>
          <a:prstGeom prst="roundRect">
            <a:avLst>
              <a:gd name="adj" fmla="val 13077"/>
            </a:avLst>
          </a:prstGeom>
          <a:solidFill>
            <a:schemeClr val="accent3">
              <a:lumMod val="20000"/>
              <a:lumOff val="80000"/>
              <a:alpha val="50000"/>
            </a:schemeClr>
          </a:solidFill>
          <a:ln>
            <a:noFill/>
          </a:ln>
        </p:spPr>
        <p:txBody>
          <a:bodyPr wrap="square">
            <a:spAutoFit/>
          </a:bodyPr>
          <a:lstStyle/>
          <a:p>
            <a:pPr>
              <a:spcAft>
                <a:spcPts val="1200"/>
              </a:spcAft>
            </a:pPr>
            <a:r>
              <a:rPr lang="en-US" sz="2000" b="1" dirty="0" smtClean="0">
                <a:solidFill>
                  <a:schemeClr val="accent3"/>
                </a:solidFill>
                <a:latin typeface="Arial" panose="020B0604020202020204" pitchFamily="34" charset="0"/>
                <a:cs typeface="Arial" panose="020B0604020202020204" pitchFamily="34" charset="0"/>
              </a:rPr>
              <a:t>Pedigree assessment</a:t>
            </a:r>
            <a:endParaRPr lang="en-US" sz="2000" b="1" dirty="0">
              <a:solidFill>
                <a:schemeClr val="accent3"/>
              </a:solidFill>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sz="1600" dirty="0" smtClean="0"/>
              <a:t>Equate </a:t>
            </a:r>
            <a:r>
              <a:rPr lang="en-US" sz="1600" dirty="0"/>
              <a:t>qualitative estimates in line with quantitative </a:t>
            </a:r>
            <a:r>
              <a:rPr lang="en-US" sz="1600" dirty="0" smtClean="0"/>
              <a:t>data</a:t>
            </a:r>
          </a:p>
          <a:p>
            <a:pPr marL="171450" indent="-171450">
              <a:spcAft>
                <a:spcPts val="600"/>
              </a:spcAft>
              <a:buFont typeface="Arial" panose="020B0604020202020204" pitchFamily="34" charset="0"/>
              <a:buChar char="•"/>
            </a:pPr>
            <a:r>
              <a:rPr lang="en-US" sz="1600" dirty="0"/>
              <a:t>Expert knowledge /</a:t>
            </a:r>
            <a:r>
              <a:rPr lang="en-US" sz="1600" dirty="0" smtClean="0"/>
              <a:t> opinions scored against </a:t>
            </a:r>
            <a:r>
              <a:rPr lang="en-US" sz="1600" dirty="0"/>
              <a:t>predefined </a:t>
            </a:r>
            <a:r>
              <a:rPr lang="en-US" sz="1600" dirty="0" smtClean="0"/>
              <a:t>criteria</a:t>
            </a:r>
          </a:p>
          <a:p>
            <a:pPr marL="171450" indent="-171450">
              <a:spcAft>
                <a:spcPts val="600"/>
              </a:spcAft>
              <a:buFont typeface="Arial" panose="020B0604020202020204" pitchFamily="34" charset="0"/>
              <a:buChar char="•"/>
            </a:pPr>
            <a:r>
              <a:rPr lang="en-US" sz="1600" dirty="0" smtClean="0"/>
              <a:t>Scores correspond to predefined measures of geometric </a:t>
            </a:r>
            <a:r>
              <a:rPr lang="en-US" sz="1600" dirty="0"/>
              <a:t>standard deviation (GSD</a:t>
            </a:r>
            <a:r>
              <a:rPr lang="en-US" sz="1600" dirty="0" smtClean="0"/>
              <a:t>) </a:t>
            </a:r>
            <a:endParaRPr lang="en-US" sz="1600" dirty="0"/>
          </a:p>
        </p:txBody>
      </p:sp>
      <p:sp>
        <p:nvSpPr>
          <p:cNvPr id="20" name="Rectangle: Rounded Corners 17">
            <a:extLst>
              <a:ext uri="{FF2B5EF4-FFF2-40B4-BE49-F238E27FC236}">
                <a16:creationId xmlns:a16="http://schemas.microsoft.com/office/drawing/2014/main" id="{3C6B65A6-F650-4BF0-8903-28D0BE20D376}"/>
              </a:ext>
            </a:extLst>
          </p:cNvPr>
          <p:cNvSpPr/>
          <p:nvPr/>
        </p:nvSpPr>
        <p:spPr>
          <a:xfrm>
            <a:off x="5528442" y="3456747"/>
            <a:ext cx="3159846" cy="360000"/>
          </a:xfrm>
          <a:prstGeom prst="roundRect">
            <a:avLst/>
          </a:prstGeom>
          <a:solidFill>
            <a:schemeClr val="bg1">
              <a:alpha val="50000"/>
            </a:schemeClr>
          </a:solidFill>
          <a:ln w="12700">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solidFill>
                  <a:sysClr val="windowText" lastClr="000000"/>
                </a:solidFill>
                <a:latin typeface="Arial" panose="020B0604020202020204" pitchFamily="34" charset="0"/>
                <a:cs typeface="Arial" panose="020B0604020202020204" pitchFamily="34" charset="0"/>
              </a:rPr>
              <a:t>Underestimation of total uncertainty</a:t>
            </a:r>
            <a:endParaRPr lang="en-US" sz="1400" dirty="0">
              <a:solidFill>
                <a:sysClr val="windowText" lastClr="000000"/>
              </a:solidFill>
              <a:latin typeface="Arial" panose="020B0604020202020204" pitchFamily="34" charset="0"/>
              <a:cs typeface="Arial" panose="020B0604020202020204" pitchFamily="34" charset="0"/>
            </a:endParaRPr>
          </a:p>
        </p:txBody>
      </p:sp>
      <p:cxnSp>
        <p:nvCxnSpPr>
          <p:cNvPr id="21" name="Straight Arrow Connector 20"/>
          <p:cNvCxnSpPr>
            <a:stCxn id="17" idx="3"/>
            <a:endCxn id="20" idx="1"/>
          </p:cNvCxnSpPr>
          <p:nvPr/>
        </p:nvCxnSpPr>
        <p:spPr>
          <a:xfrm>
            <a:off x="5231904" y="3636747"/>
            <a:ext cx="2965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048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332656"/>
            <a:ext cx="10368519" cy="864000"/>
          </a:xfrm>
        </p:spPr>
        <p:txBody>
          <a:bodyPr/>
          <a:lstStyle/>
          <a:p>
            <a:r>
              <a:rPr lang="en-GB" dirty="0" smtClean="0"/>
              <a:t>Research background</a:t>
            </a:r>
            <a:endParaRPr lang="en-GB"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sz="quarter" idx="15"/>
                <p:extLst>
                  <p:ext uri="{D42A27DB-BD31-4B8C-83A1-F6EECF244321}">
                    <p14:modId xmlns:p14="http://schemas.microsoft.com/office/powerpoint/2010/main" val="2722435000"/>
                  </p:ext>
                </p:extLst>
              </p:nvPr>
            </p:nvGraphicFramePr>
            <p:xfrm>
              <a:off x="407368" y="1484784"/>
              <a:ext cx="11377264" cy="4192135"/>
            </p:xfrm>
            <a:graphic>
              <a:graphicData uri="http://schemas.openxmlformats.org/drawingml/2006/table">
                <a:tbl>
                  <a:tblPr firstRow="1" firstCol="1" bandRow="1">
                    <a:tableStyleId>{C083E6E3-FA7D-4D7B-A595-EF9225AFEA82}</a:tableStyleId>
                  </a:tblPr>
                  <a:tblGrid>
                    <a:gridCol w="1326589">
                      <a:extLst>
                        <a:ext uri="{9D8B030D-6E8A-4147-A177-3AD203B41FA5}">
                          <a16:colId xmlns:a16="http://schemas.microsoft.com/office/drawing/2014/main" val="2188089715"/>
                        </a:ext>
                      </a:extLst>
                    </a:gridCol>
                    <a:gridCol w="2248147">
                      <a:extLst>
                        <a:ext uri="{9D8B030D-6E8A-4147-A177-3AD203B41FA5}">
                          <a16:colId xmlns:a16="http://schemas.microsoft.com/office/drawing/2014/main" val="1261815697"/>
                        </a:ext>
                      </a:extLst>
                    </a:gridCol>
                    <a:gridCol w="1640602">
                      <a:extLst>
                        <a:ext uri="{9D8B030D-6E8A-4147-A177-3AD203B41FA5}">
                          <a16:colId xmlns:a16="http://schemas.microsoft.com/office/drawing/2014/main" val="2414506585"/>
                        </a:ext>
                      </a:extLst>
                    </a:gridCol>
                    <a:gridCol w="3740844">
                      <a:extLst>
                        <a:ext uri="{9D8B030D-6E8A-4147-A177-3AD203B41FA5}">
                          <a16:colId xmlns:a16="http://schemas.microsoft.com/office/drawing/2014/main" val="1213060568"/>
                        </a:ext>
                      </a:extLst>
                    </a:gridCol>
                    <a:gridCol w="2421082">
                      <a:extLst>
                        <a:ext uri="{9D8B030D-6E8A-4147-A177-3AD203B41FA5}">
                          <a16:colId xmlns:a16="http://schemas.microsoft.com/office/drawing/2014/main" val="4051347087"/>
                        </a:ext>
                      </a:extLst>
                    </a:gridCol>
                  </a:tblGrid>
                  <a:tr h="576064">
                    <a:tc>
                      <a:txBody>
                        <a:bodyPr/>
                        <a:lstStyle/>
                        <a:p>
                          <a:pPr>
                            <a:spcBef>
                              <a:spcPts val="300"/>
                            </a:spcBef>
                            <a:spcAft>
                              <a:spcPts val="300"/>
                            </a:spcAft>
                          </a:pPr>
                          <a:r>
                            <a:rPr lang="en-US" sz="1400" dirty="0">
                              <a:effectLst/>
                            </a:rPr>
                            <a:t>Distribution</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300"/>
                            </a:spcAft>
                          </a:pPr>
                          <a:r>
                            <a:rPr lang="en-US" sz="1400" dirty="0">
                              <a:effectLst/>
                            </a:rPr>
                            <a:t>Parameters</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300"/>
                            </a:spcAft>
                          </a:pPr>
                          <a:r>
                            <a:rPr lang="en-US" sz="1400" dirty="0">
                              <a:effectLst/>
                            </a:rPr>
                            <a:t>Deterministic value</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300"/>
                            </a:spcAft>
                          </a:pPr>
                          <a:r>
                            <a:rPr lang="en-US" sz="1400" dirty="0">
                              <a:effectLst/>
                            </a:rPr>
                            <a:t>PDF</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300"/>
                            </a:spcAft>
                          </a:pPr>
                          <a:r>
                            <a:rPr lang="en-US" sz="1400" dirty="0" smtClean="0">
                              <a:solidFill>
                                <a:srgbClr val="7030A0"/>
                              </a:solidFill>
                            </a:rPr>
                            <a:t>Coefficient of variation (</a:t>
                          </a:r>
                          <a:r>
                            <a:rPr lang="en-US" sz="1400" b="1" dirty="0" smtClean="0">
                              <a:solidFill>
                                <a:srgbClr val="7030A0"/>
                              </a:solidFill>
                              <a:effectLst/>
                            </a:rPr>
                            <a:t>CV) </a:t>
                          </a:r>
                          <a:r>
                            <a:rPr lang="en-US" sz="1400" b="1" dirty="0">
                              <a:solidFill>
                                <a:srgbClr val="7030A0"/>
                              </a:solidFill>
                              <a:effectLst/>
                            </a:rPr>
                            <a:t>calculation</a:t>
                          </a:r>
                          <a:endParaRPr lang="en-GB" sz="1400" b="1" dirty="0">
                            <a:solidFill>
                              <a:srgbClr val="7030A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636023667"/>
                      </a:ext>
                    </a:extLst>
                  </a:tr>
                  <a:tr h="754380">
                    <a:tc>
                      <a:txBody>
                        <a:bodyPr/>
                        <a:lstStyle/>
                        <a:p>
                          <a:pPr>
                            <a:spcBef>
                              <a:spcPts val="300"/>
                            </a:spcBef>
                            <a:spcAft>
                              <a:spcPts val="0"/>
                            </a:spcAft>
                          </a:pPr>
                          <a:r>
                            <a:rPr lang="en-US" sz="1400" dirty="0">
                              <a:effectLst/>
                            </a:rPr>
                            <a:t>Lognormal</a:t>
                          </a:r>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0"/>
                            </a:spcAft>
                          </a:pPr>
                          <a14:m>
                            <m:oMath xmlns:m="http://schemas.openxmlformats.org/officeDocument/2006/math">
                              <m:r>
                                <a:rPr lang="en-US" sz="1400">
                                  <a:effectLst/>
                                  <a:latin typeface="Cambria Math" panose="02040503050406030204" pitchFamily="18" charset="0"/>
                                </a:rPr>
                                <m:t>𝑥</m:t>
                              </m:r>
                            </m:oMath>
                          </a14:m>
                          <a:r>
                            <a:rPr lang="en-US" sz="1400">
                              <a:effectLst/>
                            </a:rPr>
                            <a:t>: Input dataset</a:t>
                          </a:r>
                          <a:endParaRPr lang="en-GB" sz="1400">
                            <a:effectLst/>
                          </a:endParaRPr>
                        </a:p>
                        <a:p>
                          <a:pPr>
                            <a:spcBef>
                              <a:spcPts val="300"/>
                            </a:spcBef>
                            <a:spcAft>
                              <a:spcPts val="0"/>
                            </a:spcAft>
                          </a:pPr>
                          <a14:m>
                            <m:oMath xmlns:m="http://schemas.openxmlformats.org/officeDocument/2006/math">
                              <m:sSub>
                                <m:sSubPr>
                                  <m:ctrlPr>
                                    <a:rPr lang="en-GB" sz="1400" i="1">
                                      <a:effectLst/>
                                      <a:latin typeface="Cambria Math" panose="02040503050406030204" pitchFamily="18" charset="0"/>
                                    </a:rPr>
                                  </m:ctrlPr>
                                </m:sSubPr>
                                <m:e>
                                  <m:r>
                                    <a:rPr lang="en-US" sz="1400">
                                      <a:effectLst/>
                                      <a:latin typeface="Cambria Math" panose="02040503050406030204" pitchFamily="18" charset="0"/>
                                    </a:rPr>
                                    <m:t>𝜇</m:t>
                                  </m:r>
                                </m:e>
                                <m:sub>
                                  <m:r>
                                    <a:rPr lang="en-US" sz="1400">
                                      <a:effectLst/>
                                      <a:latin typeface="Cambria Math" panose="02040503050406030204" pitchFamily="18" charset="0"/>
                                    </a:rPr>
                                    <m:t>𝑔</m:t>
                                  </m:r>
                                </m:sub>
                              </m:sSub>
                            </m:oMath>
                          </a14:m>
                          <a:r>
                            <a:rPr lang="en-US" sz="1400">
                              <a:effectLst/>
                            </a:rPr>
                            <a:t>: Geometric mean</a:t>
                          </a:r>
                          <a:endParaRPr lang="en-GB" sz="1400">
                            <a:effectLst/>
                          </a:endParaRPr>
                        </a:p>
                        <a:p>
                          <a:pPr>
                            <a:spcBef>
                              <a:spcPts val="300"/>
                            </a:spcBef>
                            <a:spcAft>
                              <a:spcPts val="0"/>
                            </a:spcAft>
                          </a:pPr>
                          <a14:m>
                            <m:oMath xmlns:m="http://schemas.openxmlformats.org/officeDocument/2006/math">
                              <m:sSub>
                                <m:sSubPr>
                                  <m:ctrlPr>
                                    <a:rPr lang="en-GB" sz="1400" i="1">
                                      <a:effectLst/>
                                      <a:latin typeface="Cambria Math" panose="02040503050406030204" pitchFamily="18" charset="0"/>
                                    </a:rPr>
                                  </m:ctrlPr>
                                </m:sSubPr>
                                <m:e>
                                  <m:r>
                                    <a:rPr lang="en-US" sz="1400">
                                      <a:effectLst/>
                                      <a:latin typeface="Cambria Math" panose="02040503050406030204" pitchFamily="18" charset="0"/>
                                    </a:rPr>
                                    <m:t>𝜎</m:t>
                                  </m:r>
                                </m:e>
                                <m:sub>
                                  <m:r>
                                    <a:rPr lang="en-US" sz="1400">
                                      <a:effectLst/>
                                      <a:latin typeface="Cambria Math" panose="02040503050406030204" pitchFamily="18" charset="0"/>
                                    </a:rPr>
                                    <m:t>𝑔</m:t>
                                  </m:r>
                                </m:sub>
                              </m:sSub>
                            </m:oMath>
                          </a14:m>
                          <a:r>
                            <a:rPr lang="en-US" sz="1400">
                              <a:effectLst/>
                            </a:rPr>
                            <a:t>: Geometric standard deviation (GSD)</a:t>
                          </a:r>
                          <a:endParaRPr lang="en-GB"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0"/>
                            </a:spcAft>
                          </a:pPr>
                          <a:r>
                            <a:rPr lang="en-US" sz="1400">
                              <a:effectLst/>
                            </a:rPr>
                            <a:t>Median:</a:t>
                          </a:r>
                          <a14:m>
                            <m:oMath xmlns:m="http://schemas.openxmlformats.org/officeDocument/2006/math">
                              <m:r>
                                <a:rPr lang="en-US" sz="1400">
                                  <a:effectLst/>
                                  <a:latin typeface="Cambria Math" panose="02040503050406030204" pitchFamily="18" charset="0"/>
                                </a:rPr>
                                <m:t> </m:t>
                              </m:r>
                              <m:sSub>
                                <m:sSubPr>
                                  <m:ctrlPr>
                                    <a:rPr lang="en-GB" sz="1400" i="1">
                                      <a:effectLst/>
                                      <a:latin typeface="Cambria Math" panose="02040503050406030204" pitchFamily="18" charset="0"/>
                                    </a:rPr>
                                  </m:ctrlPr>
                                </m:sSubPr>
                                <m:e>
                                  <m:r>
                                    <a:rPr lang="en-US" sz="1400">
                                      <a:effectLst/>
                                      <a:latin typeface="Cambria Math" panose="02040503050406030204" pitchFamily="18" charset="0"/>
                                    </a:rPr>
                                    <m:t>𝜇</m:t>
                                  </m:r>
                                </m:e>
                                <m:sub>
                                  <m:r>
                                    <a:rPr lang="en-US" sz="1400">
                                      <a:effectLst/>
                                      <a:latin typeface="Cambria Math" panose="02040503050406030204" pitchFamily="18" charset="0"/>
                                    </a:rPr>
                                    <m:t>𝑔</m:t>
                                  </m:r>
                                </m:sub>
                              </m:sSub>
                            </m:oMath>
                          </a14:m>
                          <a:endParaRPr lang="en-GB"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0"/>
                            </a:spcAft>
                          </a:pPr>
                          <a14:m>
                            <m:oMath xmlns:m="http://schemas.openxmlformats.org/officeDocument/2006/math">
                              <m:r>
                                <a:rPr lang="en-US" sz="1400" smtClean="0">
                                  <a:effectLst/>
                                  <a:latin typeface="Cambria Math" panose="02040503050406030204" pitchFamily="18" charset="0"/>
                                </a:rPr>
                                <m:t>𝑓</m:t>
                              </m:r>
                              <m:d>
                                <m:dPr>
                                  <m:ctrlPr>
                                    <a:rPr lang="en-GB" sz="1400" i="1">
                                      <a:effectLst/>
                                      <a:latin typeface="Cambria Math" panose="02040503050406030204" pitchFamily="18" charset="0"/>
                                    </a:rPr>
                                  </m:ctrlPr>
                                </m:dPr>
                                <m:e>
                                  <m:r>
                                    <a:rPr lang="en-US" sz="1400">
                                      <a:effectLst/>
                                      <a:latin typeface="Cambria Math" panose="02040503050406030204" pitchFamily="18" charset="0"/>
                                    </a:rPr>
                                    <m:t>𝑥</m:t>
                                  </m:r>
                                  <m:r>
                                    <a:rPr lang="en-US" sz="1400">
                                      <a:effectLst/>
                                      <a:latin typeface="Cambria Math" panose="02040503050406030204" pitchFamily="18" charset="0"/>
                                    </a:rPr>
                                    <m:t>,</m:t>
                                  </m:r>
                                  <m:sSub>
                                    <m:sSubPr>
                                      <m:ctrlPr>
                                        <a:rPr lang="en-GB" sz="1400" i="1">
                                          <a:effectLst/>
                                          <a:latin typeface="Cambria Math" panose="02040503050406030204" pitchFamily="18" charset="0"/>
                                        </a:rPr>
                                      </m:ctrlPr>
                                    </m:sSubPr>
                                    <m:e>
                                      <m:r>
                                        <a:rPr lang="en-US" sz="1400">
                                          <a:effectLst/>
                                          <a:latin typeface="Cambria Math" panose="02040503050406030204" pitchFamily="18" charset="0"/>
                                        </a:rPr>
                                        <m:t>𝜇</m:t>
                                      </m:r>
                                    </m:e>
                                    <m:sub>
                                      <m:r>
                                        <a:rPr lang="en-US" sz="1400">
                                          <a:effectLst/>
                                          <a:latin typeface="Cambria Math" panose="02040503050406030204" pitchFamily="18" charset="0"/>
                                        </a:rPr>
                                        <m:t>𝑔</m:t>
                                      </m:r>
                                    </m:sub>
                                  </m:sSub>
                                  <m:r>
                                    <a:rPr lang="en-US" sz="1400">
                                      <a:effectLst/>
                                      <a:latin typeface="Cambria Math" panose="02040503050406030204" pitchFamily="18" charset="0"/>
                                    </a:rPr>
                                    <m:t>,</m:t>
                                  </m:r>
                                  <m:sSub>
                                    <m:sSubPr>
                                      <m:ctrlPr>
                                        <a:rPr lang="en-GB" sz="1400" i="1">
                                          <a:effectLst/>
                                          <a:latin typeface="Cambria Math" panose="02040503050406030204" pitchFamily="18" charset="0"/>
                                        </a:rPr>
                                      </m:ctrlPr>
                                    </m:sSubPr>
                                    <m:e>
                                      <m:r>
                                        <a:rPr lang="en-US" sz="1400">
                                          <a:effectLst/>
                                          <a:latin typeface="Cambria Math" panose="02040503050406030204" pitchFamily="18" charset="0"/>
                                        </a:rPr>
                                        <m:t>𝜎</m:t>
                                      </m:r>
                                    </m:e>
                                    <m:sub>
                                      <m:r>
                                        <a:rPr lang="en-US" sz="1400">
                                          <a:effectLst/>
                                          <a:latin typeface="Cambria Math" panose="02040503050406030204" pitchFamily="18" charset="0"/>
                                        </a:rPr>
                                        <m:t>𝑔</m:t>
                                      </m:r>
                                    </m:sub>
                                  </m:sSub>
                                </m:e>
                              </m:d>
                              <m:r>
                                <a:rPr lang="en-US" sz="1400">
                                  <a:effectLst/>
                                  <a:latin typeface="Cambria Math" panose="02040503050406030204" pitchFamily="18" charset="0"/>
                                </a:rPr>
                                <m:t>=</m:t>
                              </m:r>
                              <m:f>
                                <m:fPr>
                                  <m:ctrlPr>
                                    <a:rPr lang="en-GB" sz="1400" i="1">
                                      <a:effectLst/>
                                      <a:latin typeface="Cambria Math" panose="02040503050406030204" pitchFamily="18" charset="0"/>
                                    </a:rPr>
                                  </m:ctrlPr>
                                </m:fPr>
                                <m:num>
                                  <m:func>
                                    <m:funcPr>
                                      <m:ctrlPr>
                                        <a:rPr lang="en-GB" sz="1400" i="1">
                                          <a:effectLst/>
                                          <a:latin typeface="Cambria Math" panose="02040503050406030204" pitchFamily="18" charset="0"/>
                                        </a:rPr>
                                      </m:ctrlPr>
                                    </m:funcPr>
                                    <m:fName>
                                      <m:r>
                                        <a:rPr lang="en-US" sz="1400">
                                          <a:effectLst/>
                                          <a:latin typeface="Cambria Math" panose="02040503050406030204" pitchFamily="18" charset="0"/>
                                        </a:rPr>
                                        <m:t>𝑒𝑥𝑝</m:t>
                                      </m:r>
                                    </m:fName>
                                    <m:e>
                                      <m:d>
                                        <m:dPr>
                                          <m:ctrlPr>
                                            <a:rPr lang="en-GB" sz="1400" i="1">
                                              <a:effectLst/>
                                              <a:latin typeface="Cambria Math" panose="02040503050406030204" pitchFamily="18" charset="0"/>
                                            </a:rPr>
                                          </m:ctrlPr>
                                        </m:dPr>
                                        <m:e>
                                          <m:r>
                                            <a:rPr lang="en-US" sz="1400">
                                              <a:effectLst/>
                                              <a:latin typeface="Cambria Math" panose="02040503050406030204" pitchFamily="18" charset="0"/>
                                            </a:rPr>
                                            <m:t>−</m:t>
                                          </m:r>
                                          <m:f>
                                            <m:fPr>
                                              <m:ctrlPr>
                                                <a:rPr lang="en-GB" sz="1400" i="1">
                                                  <a:effectLst/>
                                                  <a:latin typeface="Cambria Math" panose="02040503050406030204" pitchFamily="18" charset="0"/>
                                                </a:rPr>
                                              </m:ctrlPr>
                                            </m:fPr>
                                            <m:num>
                                              <m:sSup>
                                                <m:sSupPr>
                                                  <m:ctrlPr>
                                                    <a:rPr lang="en-GB" sz="1400" i="1">
                                                      <a:effectLst/>
                                                      <a:latin typeface="Cambria Math" panose="02040503050406030204" pitchFamily="18" charset="0"/>
                                                    </a:rPr>
                                                  </m:ctrlPr>
                                                </m:sSupPr>
                                                <m:e>
                                                  <m:d>
                                                    <m:dPr>
                                                      <m:ctrlPr>
                                                        <a:rPr lang="en-GB" sz="1400" i="1">
                                                          <a:effectLst/>
                                                          <a:latin typeface="Cambria Math" panose="02040503050406030204" pitchFamily="18" charset="0"/>
                                                        </a:rPr>
                                                      </m:ctrlPr>
                                                    </m:dPr>
                                                    <m:e>
                                                      <m:r>
                                                        <a:rPr lang="en-US" sz="1400">
                                                          <a:effectLst/>
                                                          <a:latin typeface="Cambria Math" panose="02040503050406030204" pitchFamily="18" charset="0"/>
                                                        </a:rPr>
                                                        <m:t>𝑙𝑛𝑥</m:t>
                                                      </m:r>
                                                      <m:r>
                                                        <a:rPr lang="en-US" sz="1400">
                                                          <a:effectLst/>
                                                          <a:latin typeface="Cambria Math" panose="02040503050406030204" pitchFamily="18" charset="0"/>
                                                        </a:rPr>
                                                        <m:t>−</m:t>
                                                      </m:r>
                                                      <m:r>
                                                        <a:rPr lang="en-US" sz="1400">
                                                          <a:effectLst/>
                                                          <a:latin typeface="Cambria Math" panose="02040503050406030204" pitchFamily="18" charset="0"/>
                                                        </a:rPr>
                                                        <m:t>𝑙𝑛</m:t>
                                                      </m:r>
                                                      <m:sSub>
                                                        <m:sSubPr>
                                                          <m:ctrlPr>
                                                            <a:rPr lang="en-GB" sz="1400" i="1">
                                                              <a:effectLst/>
                                                              <a:latin typeface="Cambria Math" panose="02040503050406030204" pitchFamily="18" charset="0"/>
                                                            </a:rPr>
                                                          </m:ctrlPr>
                                                        </m:sSubPr>
                                                        <m:e>
                                                          <m:r>
                                                            <a:rPr lang="en-US" sz="1400">
                                                              <a:effectLst/>
                                                              <a:latin typeface="Cambria Math" panose="02040503050406030204" pitchFamily="18" charset="0"/>
                                                            </a:rPr>
                                                            <m:t>𝜇</m:t>
                                                          </m:r>
                                                        </m:e>
                                                        <m:sub>
                                                          <m:r>
                                                            <a:rPr lang="en-US" sz="1400">
                                                              <a:effectLst/>
                                                              <a:latin typeface="Cambria Math" panose="02040503050406030204" pitchFamily="18" charset="0"/>
                                                            </a:rPr>
                                                            <m:t>𝑔</m:t>
                                                          </m:r>
                                                        </m:sub>
                                                      </m:sSub>
                                                    </m:e>
                                                  </m:d>
                                                </m:e>
                                                <m:sup>
                                                  <m:r>
                                                    <a:rPr lang="en-US" sz="1400">
                                                      <a:effectLst/>
                                                      <a:latin typeface="Cambria Math" panose="02040503050406030204" pitchFamily="18" charset="0"/>
                                                    </a:rPr>
                                                    <m:t>2</m:t>
                                                  </m:r>
                                                </m:sup>
                                              </m:sSup>
                                            </m:num>
                                            <m:den>
                                              <m:r>
                                                <a:rPr lang="en-US" sz="1400">
                                                  <a:effectLst/>
                                                  <a:latin typeface="Cambria Math" panose="02040503050406030204" pitchFamily="18" charset="0"/>
                                                </a:rPr>
                                                <m:t>2</m:t>
                                              </m:r>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a:rPr lang="en-US" sz="1400">
                                                          <a:effectLst/>
                                                          <a:latin typeface="Cambria Math" panose="02040503050406030204" pitchFamily="18" charset="0"/>
                                                        </a:rPr>
                                                        <m:t>𝑙𝑛</m:t>
                                                      </m:r>
                                                    </m:e>
                                                    <m:sup>
                                                      <m:r>
                                                        <a:rPr lang="en-US" sz="1400">
                                                          <a:effectLst/>
                                                          <a:latin typeface="Cambria Math" panose="02040503050406030204" pitchFamily="18" charset="0"/>
                                                        </a:rPr>
                                                        <m:t>2</m:t>
                                                      </m:r>
                                                    </m:sup>
                                                  </m:sSup>
                                                </m:fName>
                                                <m:e>
                                                  <m:sSub>
                                                    <m:sSubPr>
                                                      <m:ctrlPr>
                                                        <a:rPr lang="en-GB" sz="1400" i="1">
                                                          <a:effectLst/>
                                                          <a:latin typeface="Cambria Math" panose="02040503050406030204" pitchFamily="18" charset="0"/>
                                                        </a:rPr>
                                                      </m:ctrlPr>
                                                    </m:sSubPr>
                                                    <m:e>
                                                      <m:r>
                                                        <a:rPr lang="en-US" sz="1400">
                                                          <a:effectLst/>
                                                          <a:latin typeface="Cambria Math" panose="02040503050406030204" pitchFamily="18" charset="0"/>
                                                        </a:rPr>
                                                        <m:t>𝜎</m:t>
                                                      </m:r>
                                                    </m:e>
                                                    <m:sub>
                                                      <m:r>
                                                        <a:rPr lang="en-US" sz="1400">
                                                          <a:effectLst/>
                                                          <a:latin typeface="Cambria Math" panose="02040503050406030204" pitchFamily="18" charset="0"/>
                                                        </a:rPr>
                                                        <m:t>𝑔</m:t>
                                                      </m:r>
                                                    </m:sub>
                                                  </m:sSub>
                                                </m:e>
                                              </m:func>
                                            </m:den>
                                          </m:f>
                                        </m:e>
                                      </m:d>
                                    </m:e>
                                  </m:func>
                                </m:num>
                                <m:den>
                                  <m:rad>
                                    <m:radPr>
                                      <m:degHide m:val="on"/>
                                      <m:ctrlPr>
                                        <a:rPr lang="en-GB" sz="1400" i="1">
                                          <a:effectLst/>
                                          <a:latin typeface="Cambria Math" panose="02040503050406030204" pitchFamily="18" charset="0"/>
                                        </a:rPr>
                                      </m:ctrlPr>
                                    </m:radPr>
                                    <m:deg/>
                                    <m:e>
                                      <m:r>
                                        <a:rPr lang="en-US" sz="1400">
                                          <a:effectLst/>
                                          <a:latin typeface="Cambria Math" panose="02040503050406030204" pitchFamily="18" charset="0"/>
                                        </a:rPr>
                                        <m:t>2</m:t>
                                      </m:r>
                                      <m:r>
                                        <a:rPr lang="en-US" sz="1400">
                                          <a:effectLst/>
                                          <a:latin typeface="Cambria Math" panose="02040503050406030204" pitchFamily="18" charset="0"/>
                                        </a:rPr>
                                        <m:t>𝜋</m:t>
                                      </m:r>
                                    </m:e>
                                  </m:rad>
                                  <m:r>
                                    <a:rPr lang="en-US" sz="1400">
                                      <a:effectLst/>
                                      <a:latin typeface="Cambria Math" panose="02040503050406030204" pitchFamily="18" charset="0"/>
                                    </a:rPr>
                                    <m:t>𝑙𝑛</m:t>
                                  </m:r>
                                  <m:sSub>
                                    <m:sSubPr>
                                      <m:ctrlPr>
                                        <a:rPr lang="en-GB" sz="1400" i="1">
                                          <a:effectLst/>
                                          <a:latin typeface="Cambria Math" panose="02040503050406030204" pitchFamily="18" charset="0"/>
                                        </a:rPr>
                                      </m:ctrlPr>
                                    </m:sSubPr>
                                    <m:e>
                                      <m:r>
                                        <a:rPr lang="en-US" sz="1400">
                                          <a:effectLst/>
                                          <a:latin typeface="Cambria Math" panose="02040503050406030204" pitchFamily="18" charset="0"/>
                                        </a:rPr>
                                        <m:t>𝜎</m:t>
                                      </m:r>
                                    </m:e>
                                    <m:sub>
                                      <m:r>
                                        <a:rPr lang="en-US" sz="1400">
                                          <a:effectLst/>
                                          <a:latin typeface="Cambria Math" panose="02040503050406030204" pitchFamily="18" charset="0"/>
                                        </a:rPr>
                                        <m:t>𝑔</m:t>
                                      </m:r>
                                    </m:sub>
                                  </m:sSub>
                                </m:den>
                              </m:f>
                            </m:oMath>
                          </a14:m>
                          <a:r>
                            <a:rPr lang="en-GB" sz="1400" dirty="0" smtClean="0">
                              <a:effectLst/>
                            </a:rPr>
                            <a:t> </a:t>
                          </a:r>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0"/>
                            </a:spcAft>
                          </a:pPr>
                          <a14:m>
                            <m:oMath xmlns:m="http://schemas.openxmlformats.org/officeDocument/2006/math">
                              <m:r>
                                <a:rPr lang="en-US" sz="1400" b="1" i="1" smtClean="0">
                                  <a:solidFill>
                                    <a:srgbClr val="7030A0"/>
                                  </a:solidFill>
                                  <a:effectLst/>
                                  <a:latin typeface="Cambria Math" panose="02040503050406030204" pitchFamily="18" charset="0"/>
                                </a:rPr>
                                <m:t>𝐂𝐕</m:t>
                              </m:r>
                              <m:r>
                                <a:rPr lang="en-US" sz="1400" b="1" smtClean="0">
                                  <a:solidFill>
                                    <a:srgbClr val="7030A0"/>
                                  </a:solidFill>
                                  <a:effectLst/>
                                  <a:latin typeface="Cambria Math" panose="02040503050406030204" pitchFamily="18" charset="0"/>
                                </a:rPr>
                                <m:t>=</m:t>
                              </m:r>
                              <m:rad>
                                <m:radPr>
                                  <m:degHide m:val="on"/>
                                  <m:ctrlPr>
                                    <a:rPr lang="en-GB" sz="1400" b="1" i="1">
                                      <a:solidFill>
                                        <a:srgbClr val="7030A0"/>
                                      </a:solidFill>
                                      <a:effectLst/>
                                      <a:latin typeface="Cambria Math" panose="02040503050406030204" pitchFamily="18" charset="0"/>
                                    </a:rPr>
                                  </m:ctrlPr>
                                </m:radPr>
                                <m:deg/>
                                <m:e>
                                  <m:func>
                                    <m:funcPr>
                                      <m:ctrlPr>
                                        <a:rPr lang="en-GB" sz="1400" b="1" i="1">
                                          <a:solidFill>
                                            <a:srgbClr val="7030A0"/>
                                          </a:solidFill>
                                          <a:effectLst/>
                                          <a:latin typeface="Cambria Math" panose="02040503050406030204" pitchFamily="18" charset="0"/>
                                        </a:rPr>
                                      </m:ctrlPr>
                                    </m:funcPr>
                                    <m:fName>
                                      <m:r>
                                        <a:rPr lang="en-US" sz="1400" b="1" i="1">
                                          <a:solidFill>
                                            <a:srgbClr val="7030A0"/>
                                          </a:solidFill>
                                          <a:effectLst/>
                                          <a:latin typeface="Cambria Math" panose="02040503050406030204" pitchFamily="18" charset="0"/>
                                        </a:rPr>
                                        <m:t>𝒆𝒙𝒑</m:t>
                                      </m:r>
                                    </m:fName>
                                    <m:e>
                                      <m:d>
                                        <m:dPr>
                                          <m:ctrlPr>
                                            <a:rPr lang="en-GB" sz="1400" b="1" i="1">
                                              <a:solidFill>
                                                <a:srgbClr val="7030A0"/>
                                              </a:solidFill>
                                              <a:effectLst/>
                                              <a:latin typeface="Cambria Math" panose="02040503050406030204" pitchFamily="18" charset="0"/>
                                            </a:rPr>
                                          </m:ctrlPr>
                                        </m:dPr>
                                        <m:e>
                                          <m:func>
                                            <m:funcPr>
                                              <m:ctrlPr>
                                                <a:rPr lang="en-GB" sz="1400" b="1" i="1">
                                                  <a:solidFill>
                                                    <a:srgbClr val="7030A0"/>
                                                  </a:solidFill>
                                                  <a:effectLst/>
                                                  <a:latin typeface="Cambria Math" panose="02040503050406030204" pitchFamily="18" charset="0"/>
                                                </a:rPr>
                                              </m:ctrlPr>
                                            </m:funcPr>
                                            <m:fName>
                                              <m:sSup>
                                                <m:sSupPr>
                                                  <m:ctrlPr>
                                                    <a:rPr lang="en-GB" sz="1400" b="1" i="1">
                                                      <a:solidFill>
                                                        <a:srgbClr val="7030A0"/>
                                                      </a:solidFill>
                                                      <a:effectLst/>
                                                      <a:latin typeface="Cambria Math" panose="02040503050406030204" pitchFamily="18" charset="0"/>
                                                    </a:rPr>
                                                  </m:ctrlPr>
                                                </m:sSupPr>
                                                <m:e>
                                                  <m:r>
                                                    <a:rPr lang="en-US" sz="1400" b="1" i="1">
                                                      <a:solidFill>
                                                        <a:srgbClr val="7030A0"/>
                                                      </a:solidFill>
                                                      <a:effectLst/>
                                                      <a:latin typeface="Cambria Math" panose="02040503050406030204" pitchFamily="18" charset="0"/>
                                                    </a:rPr>
                                                    <m:t>𝒍𝒏</m:t>
                                                  </m:r>
                                                </m:e>
                                                <m:sup>
                                                  <m:r>
                                                    <a:rPr lang="en-US" sz="1400" b="1" i="1">
                                                      <a:solidFill>
                                                        <a:srgbClr val="7030A0"/>
                                                      </a:solidFill>
                                                      <a:effectLst/>
                                                      <a:latin typeface="Cambria Math" panose="02040503050406030204" pitchFamily="18" charset="0"/>
                                                    </a:rPr>
                                                    <m:t>𝟐</m:t>
                                                  </m:r>
                                                </m:sup>
                                              </m:sSup>
                                            </m:fName>
                                            <m:e>
                                              <m:sSub>
                                                <m:sSubPr>
                                                  <m:ctrlPr>
                                                    <a:rPr lang="en-GB" sz="1400" b="1" i="1">
                                                      <a:solidFill>
                                                        <a:srgbClr val="7030A0"/>
                                                      </a:solidFill>
                                                      <a:effectLst/>
                                                      <a:latin typeface="Cambria Math" panose="02040503050406030204" pitchFamily="18" charset="0"/>
                                                    </a:rPr>
                                                  </m:ctrlPr>
                                                </m:sSubPr>
                                                <m:e>
                                                  <m:r>
                                                    <a:rPr lang="en-US" sz="1400" b="1" i="1">
                                                      <a:solidFill>
                                                        <a:srgbClr val="7030A0"/>
                                                      </a:solidFill>
                                                      <a:effectLst/>
                                                      <a:latin typeface="Cambria Math" panose="02040503050406030204" pitchFamily="18" charset="0"/>
                                                    </a:rPr>
                                                    <m:t>𝝈</m:t>
                                                  </m:r>
                                                </m:e>
                                                <m:sub>
                                                  <m:r>
                                                    <a:rPr lang="en-US" sz="1400" b="1" i="1">
                                                      <a:solidFill>
                                                        <a:srgbClr val="7030A0"/>
                                                      </a:solidFill>
                                                      <a:effectLst/>
                                                      <a:latin typeface="Cambria Math" panose="02040503050406030204" pitchFamily="18" charset="0"/>
                                                    </a:rPr>
                                                    <m:t>𝒈</m:t>
                                                  </m:r>
                                                </m:sub>
                                              </m:sSub>
                                            </m:e>
                                          </m:func>
                                        </m:e>
                                      </m:d>
                                    </m:e>
                                  </m:func>
                                  <m:r>
                                    <a:rPr lang="en-US" sz="1400" b="1">
                                      <a:solidFill>
                                        <a:srgbClr val="7030A0"/>
                                      </a:solidFill>
                                      <a:effectLst/>
                                      <a:latin typeface="Cambria Math" panose="02040503050406030204" pitchFamily="18" charset="0"/>
                                    </a:rPr>
                                    <m:t>−</m:t>
                                  </m:r>
                                  <m:r>
                                    <a:rPr lang="en-US" sz="1400" b="1" i="1">
                                      <a:solidFill>
                                        <a:srgbClr val="7030A0"/>
                                      </a:solidFill>
                                      <a:effectLst/>
                                      <a:latin typeface="Cambria Math" panose="02040503050406030204" pitchFamily="18" charset="0"/>
                                    </a:rPr>
                                    <m:t>𝟏</m:t>
                                  </m:r>
                                </m:e>
                              </m:rad>
                            </m:oMath>
                          </a14:m>
                          <a:r>
                            <a:rPr lang="en-US" sz="1400" b="1" dirty="0">
                              <a:solidFill>
                                <a:srgbClr val="7030A0"/>
                              </a:solidFill>
                              <a:effectLst/>
                            </a:rPr>
                            <a:t> </a:t>
                          </a:r>
                          <a:endParaRPr lang="en-GB" sz="1400" b="1" dirty="0">
                            <a:solidFill>
                              <a:srgbClr val="7030A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18184016"/>
                      </a:ext>
                    </a:extLst>
                  </a:tr>
                  <a:tr h="754380">
                    <a:tc>
                      <a:txBody>
                        <a:bodyPr/>
                        <a:lstStyle/>
                        <a:p>
                          <a:pPr>
                            <a:spcBef>
                              <a:spcPts val="300"/>
                            </a:spcBef>
                            <a:spcAft>
                              <a:spcPts val="0"/>
                            </a:spcAft>
                          </a:pPr>
                          <a:r>
                            <a:rPr lang="en-US" sz="1400" dirty="0">
                              <a:effectLst/>
                            </a:rPr>
                            <a:t>Normal</a:t>
                          </a:r>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0"/>
                            </a:spcAft>
                          </a:pPr>
                          <a14:m>
                            <m:oMath xmlns:m="http://schemas.openxmlformats.org/officeDocument/2006/math">
                              <m:r>
                                <a:rPr lang="en-US" sz="1400">
                                  <a:effectLst/>
                                  <a:latin typeface="Cambria Math" panose="02040503050406030204" pitchFamily="18" charset="0"/>
                                </a:rPr>
                                <m:t>𝑥</m:t>
                              </m:r>
                            </m:oMath>
                          </a14:m>
                          <a:r>
                            <a:rPr lang="en-US" sz="1400" dirty="0">
                              <a:effectLst/>
                            </a:rPr>
                            <a:t>: Input dataset</a:t>
                          </a:r>
                          <a:endParaRPr lang="en-GB" sz="1400" dirty="0">
                            <a:effectLst/>
                          </a:endParaRPr>
                        </a:p>
                        <a:p>
                          <a:pPr>
                            <a:spcBef>
                              <a:spcPts val="300"/>
                            </a:spcBef>
                            <a:spcAft>
                              <a:spcPts val="0"/>
                            </a:spcAft>
                          </a:pPr>
                          <a14:m>
                            <m:oMath xmlns:m="http://schemas.openxmlformats.org/officeDocument/2006/math">
                              <m:r>
                                <a:rPr lang="en-US" sz="1400">
                                  <a:effectLst/>
                                  <a:latin typeface="Cambria Math" panose="02040503050406030204" pitchFamily="18" charset="0"/>
                                </a:rPr>
                                <m:t>𝜇</m:t>
                              </m:r>
                            </m:oMath>
                          </a14:m>
                          <a:r>
                            <a:rPr lang="en-US" sz="1400" dirty="0">
                              <a:effectLst/>
                            </a:rPr>
                            <a:t>: Arithmetic mean</a:t>
                          </a:r>
                          <a:endParaRPr lang="en-GB" sz="1400" dirty="0">
                            <a:effectLst/>
                          </a:endParaRPr>
                        </a:p>
                        <a:p>
                          <a:pPr>
                            <a:spcBef>
                              <a:spcPts val="300"/>
                            </a:spcBef>
                            <a:spcAft>
                              <a:spcPts val="0"/>
                            </a:spcAft>
                          </a:pPr>
                          <a14:m>
                            <m:oMath xmlns:m="http://schemas.openxmlformats.org/officeDocument/2006/math">
                              <m:r>
                                <a:rPr lang="en-US" sz="1400">
                                  <a:effectLst/>
                                  <a:latin typeface="Cambria Math" panose="02040503050406030204" pitchFamily="18" charset="0"/>
                                </a:rPr>
                                <m:t>𝜎</m:t>
                              </m:r>
                            </m:oMath>
                          </a14:m>
                          <a:r>
                            <a:rPr lang="en-US" sz="1400" dirty="0">
                              <a:effectLst/>
                            </a:rPr>
                            <a:t>: Arithmetic standard deviation</a:t>
                          </a:r>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0"/>
                            </a:spcAft>
                          </a:pPr>
                          <a:r>
                            <a:rPr lang="en-US" sz="1400" dirty="0">
                              <a:effectLst/>
                            </a:rPr>
                            <a:t>Mean:</a:t>
                          </a:r>
                          <a14:m>
                            <m:oMath xmlns:m="http://schemas.openxmlformats.org/officeDocument/2006/math">
                              <m:r>
                                <a:rPr lang="en-US" sz="1400">
                                  <a:effectLst/>
                                  <a:latin typeface="Cambria Math" panose="02040503050406030204" pitchFamily="18" charset="0"/>
                                </a:rPr>
                                <m:t> </m:t>
                              </m:r>
                              <m:r>
                                <a:rPr lang="en-US" sz="1400">
                                  <a:effectLst/>
                                  <a:latin typeface="Cambria Math" panose="02040503050406030204" pitchFamily="18" charset="0"/>
                                </a:rPr>
                                <m:t>𝜇</m:t>
                              </m:r>
                            </m:oMath>
                          </a14:m>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0"/>
                            </a:spcAft>
                          </a:pPr>
                          <a14:m>
                            <m:oMath xmlns:m="http://schemas.openxmlformats.org/officeDocument/2006/math">
                              <m:r>
                                <a:rPr lang="en-US" sz="1400">
                                  <a:effectLst/>
                                  <a:latin typeface="Cambria Math" panose="02040503050406030204" pitchFamily="18" charset="0"/>
                                </a:rPr>
                                <m:t>𝑓</m:t>
                              </m:r>
                              <m:d>
                                <m:dPr>
                                  <m:ctrlPr>
                                    <a:rPr lang="en-GB" sz="1400" i="1">
                                      <a:effectLst/>
                                      <a:latin typeface="Cambria Math" panose="02040503050406030204" pitchFamily="18" charset="0"/>
                                    </a:rPr>
                                  </m:ctrlPr>
                                </m:dPr>
                                <m:e>
                                  <m:r>
                                    <a:rPr lang="en-US" sz="1400">
                                      <a:effectLst/>
                                      <a:latin typeface="Cambria Math" panose="02040503050406030204" pitchFamily="18" charset="0"/>
                                    </a:rPr>
                                    <m:t>𝑥</m:t>
                                  </m:r>
                                  <m:r>
                                    <a:rPr lang="en-US" sz="1400">
                                      <a:effectLst/>
                                      <a:latin typeface="Cambria Math" panose="02040503050406030204" pitchFamily="18" charset="0"/>
                                    </a:rPr>
                                    <m:t>,</m:t>
                                  </m:r>
                                  <m:r>
                                    <a:rPr lang="en-US" sz="1400">
                                      <a:effectLst/>
                                      <a:latin typeface="Cambria Math" panose="02040503050406030204" pitchFamily="18" charset="0"/>
                                    </a:rPr>
                                    <m:t>𝜇</m:t>
                                  </m:r>
                                  <m:r>
                                    <a:rPr lang="en-US" sz="1400">
                                      <a:effectLst/>
                                      <a:latin typeface="Cambria Math" panose="02040503050406030204" pitchFamily="18" charset="0"/>
                                    </a:rPr>
                                    <m:t>,</m:t>
                                  </m:r>
                                  <m:r>
                                    <a:rPr lang="en-US" sz="1400">
                                      <a:effectLst/>
                                      <a:latin typeface="Cambria Math" panose="02040503050406030204" pitchFamily="18" charset="0"/>
                                    </a:rPr>
                                    <m:t>𝜎</m:t>
                                  </m:r>
                                </m:e>
                              </m:d>
                              <m:r>
                                <a:rPr lang="en-US" sz="1400">
                                  <a:effectLst/>
                                  <a:latin typeface="Cambria Math" panose="02040503050406030204" pitchFamily="18" charset="0"/>
                                </a:rPr>
                                <m:t>=</m:t>
                              </m:r>
                              <m:f>
                                <m:fPr>
                                  <m:ctrlPr>
                                    <a:rPr lang="en-GB" sz="1400" i="1">
                                      <a:effectLst/>
                                      <a:latin typeface="Cambria Math" panose="02040503050406030204" pitchFamily="18" charset="0"/>
                                    </a:rPr>
                                  </m:ctrlPr>
                                </m:fPr>
                                <m:num>
                                  <m:func>
                                    <m:funcPr>
                                      <m:ctrlPr>
                                        <a:rPr lang="en-GB" sz="1400" i="1">
                                          <a:effectLst/>
                                          <a:latin typeface="Cambria Math" panose="02040503050406030204" pitchFamily="18" charset="0"/>
                                        </a:rPr>
                                      </m:ctrlPr>
                                    </m:funcPr>
                                    <m:fName>
                                      <m:r>
                                        <a:rPr lang="en-US" sz="1400">
                                          <a:effectLst/>
                                          <a:latin typeface="Cambria Math" panose="02040503050406030204" pitchFamily="18" charset="0"/>
                                        </a:rPr>
                                        <m:t>𝑒𝑥𝑝</m:t>
                                      </m:r>
                                    </m:fName>
                                    <m:e>
                                      <m:d>
                                        <m:dPr>
                                          <m:ctrlPr>
                                            <a:rPr lang="en-GB" sz="1400" i="1">
                                              <a:effectLst/>
                                              <a:latin typeface="Cambria Math" panose="02040503050406030204" pitchFamily="18" charset="0"/>
                                            </a:rPr>
                                          </m:ctrlPr>
                                        </m:dPr>
                                        <m:e>
                                          <m:r>
                                            <a:rPr lang="en-US" sz="1400">
                                              <a:effectLst/>
                                              <a:latin typeface="Cambria Math" panose="02040503050406030204" pitchFamily="18" charset="0"/>
                                            </a:rPr>
                                            <m:t>−</m:t>
                                          </m:r>
                                          <m:f>
                                            <m:fPr>
                                              <m:ctrlPr>
                                                <a:rPr lang="en-GB" sz="1400" i="1">
                                                  <a:effectLst/>
                                                  <a:latin typeface="Cambria Math" panose="02040503050406030204" pitchFamily="18" charset="0"/>
                                                </a:rPr>
                                              </m:ctrlPr>
                                            </m:fPr>
                                            <m:num>
                                              <m:sSup>
                                                <m:sSupPr>
                                                  <m:ctrlPr>
                                                    <a:rPr lang="en-GB" sz="1400" i="1">
                                                      <a:effectLst/>
                                                      <a:latin typeface="Cambria Math" panose="02040503050406030204" pitchFamily="18" charset="0"/>
                                                    </a:rPr>
                                                  </m:ctrlPr>
                                                </m:sSupPr>
                                                <m:e>
                                                  <m:d>
                                                    <m:dPr>
                                                      <m:ctrlPr>
                                                        <a:rPr lang="en-GB" sz="1400" i="1">
                                                          <a:effectLst/>
                                                          <a:latin typeface="Cambria Math" panose="02040503050406030204" pitchFamily="18" charset="0"/>
                                                        </a:rPr>
                                                      </m:ctrlPr>
                                                    </m:dPr>
                                                    <m:e>
                                                      <m:r>
                                                        <a:rPr lang="en-US" sz="1400">
                                                          <a:effectLst/>
                                                          <a:latin typeface="Cambria Math" panose="02040503050406030204" pitchFamily="18" charset="0"/>
                                                        </a:rPr>
                                                        <m:t>𝑥</m:t>
                                                      </m:r>
                                                      <m:r>
                                                        <a:rPr lang="en-US" sz="1400">
                                                          <a:effectLst/>
                                                          <a:latin typeface="Cambria Math" panose="02040503050406030204" pitchFamily="18" charset="0"/>
                                                        </a:rPr>
                                                        <m:t>−</m:t>
                                                      </m:r>
                                                      <m:r>
                                                        <a:rPr lang="en-US" sz="1400">
                                                          <a:effectLst/>
                                                          <a:latin typeface="Cambria Math" panose="02040503050406030204" pitchFamily="18" charset="0"/>
                                                        </a:rPr>
                                                        <m:t>𝜇</m:t>
                                                      </m:r>
                                                    </m:e>
                                                  </m:d>
                                                </m:e>
                                                <m:sup>
                                                  <m:r>
                                                    <a:rPr lang="en-US" sz="1400">
                                                      <a:effectLst/>
                                                      <a:latin typeface="Cambria Math" panose="02040503050406030204" pitchFamily="18" charset="0"/>
                                                    </a:rPr>
                                                    <m:t>2</m:t>
                                                  </m:r>
                                                </m:sup>
                                              </m:sSup>
                                            </m:num>
                                            <m:den>
                                              <m:r>
                                                <a:rPr lang="en-US" sz="1400">
                                                  <a:effectLst/>
                                                  <a:latin typeface="Cambria Math" panose="02040503050406030204" pitchFamily="18" charset="0"/>
                                                </a:rPr>
                                                <m:t>2</m:t>
                                              </m:r>
                                              <m:sSup>
                                                <m:sSupPr>
                                                  <m:ctrlPr>
                                                    <a:rPr lang="en-GB" sz="1400" i="1">
                                                      <a:effectLst/>
                                                      <a:latin typeface="Cambria Math" panose="02040503050406030204" pitchFamily="18" charset="0"/>
                                                    </a:rPr>
                                                  </m:ctrlPr>
                                                </m:sSupPr>
                                                <m:e>
                                                  <m:r>
                                                    <a:rPr lang="en-US" sz="1400">
                                                      <a:effectLst/>
                                                      <a:latin typeface="Cambria Math" panose="02040503050406030204" pitchFamily="18" charset="0"/>
                                                    </a:rPr>
                                                    <m:t>𝜎</m:t>
                                                  </m:r>
                                                </m:e>
                                                <m:sup>
                                                  <m:r>
                                                    <a:rPr lang="en-US" sz="1400">
                                                      <a:effectLst/>
                                                      <a:latin typeface="Cambria Math" panose="02040503050406030204" pitchFamily="18" charset="0"/>
                                                    </a:rPr>
                                                    <m:t>2</m:t>
                                                  </m:r>
                                                </m:sup>
                                              </m:sSup>
                                            </m:den>
                                          </m:f>
                                        </m:e>
                                      </m:d>
                                    </m:e>
                                  </m:func>
                                </m:num>
                                <m:den>
                                  <m:r>
                                    <a:rPr lang="en-US" sz="1400">
                                      <a:effectLst/>
                                      <a:latin typeface="Cambria Math" panose="02040503050406030204" pitchFamily="18" charset="0"/>
                                    </a:rPr>
                                    <m:t>𝜎</m:t>
                                  </m:r>
                                  <m:rad>
                                    <m:radPr>
                                      <m:degHide m:val="on"/>
                                      <m:ctrlPr>
                                        <a:rPr lang="en-GB" sz="1400" i="1">
                                          <a:effectLst/>
                                          <a:latin typeface="Cambria Math" panose="02040503050406030204" pitchFamily="18" charset="0"/>
                                        </a:rPr>
                                      </m:ctrlPr>
                                    </m:radPr>
                                    <m:deg/>
                                    <m:e>
                                      <m:r>
                                        <a:rPr lang="en-US" sz="1400">
                                          <a:effectLst/>
                                          <a:latin typeface="Cambria Math" panose="02040503050406030204" pitchFamily="18" charset="0"/>
                                        </a:rPr>
                                        <m:t>2</m:t>
                                      </m:r>
                                      <m:r>
                                        <a:rPr lang="en-US" sz="1400">
                                          <a:effectLst/>
                                          <a:latin typeface="Cambria Math" panose="02040503050406030204" pitchFamily="18" charset="0"/>
                                        </a:rPr>
                                        <m:t>𝜋</m:t>
                                      </m:r>
                                    </m:e>
                                  </m:rad>
                                </m:den>
                              </m:f>
                            </m:oMath>
                          </a14:m>
                          <a:r>
                            <a:rPr lang="en-US" sz="1400">
                              <a:effectLst/>
                            </a:rPr>
                            <a:t> </a:t>
                          </a:r>
                          <a:endParaRPr lang="en-GB"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0"/>
                            </a:spcAft>
                          </a:pPr>
                          <a14:m>
                            <m:oMath xmlns:m="http://schemas.openxmlformats.org/officeDocument/2006/math">
                              <m:r>
                                <a:rPr lang="en-US" sz="1400" b="1" i="1" smtClean="0">
                                  <a:solidFill>
                                    <a:srgbClr val="7030A0"/>
                                  </a:solidFill>
                                  <a:effectLst/>
                                  <a:latin typeface="Cambria Math" panose="02040503050406030204" pitchFamily="18" charset="0"/>
                                </a:rPr>
                                <m:t>𝐂𝐕</m:t>
                              </m:r>
                              <m:r>
                                <a:rPr lang="en-US" sz="1400" b="1" smtClean="0">
                                  <a:solidFill>
                                    <a:srgbClr val="7030A0"/>
                                  </a:solidFill>
                                  <a:effectLst/>
                                  <a:latin typeface="Cambria Math" panose="02040503050406030204" pitchFamily="18" charset="0"/>
                                </a:rPr>
                                <m:t>=</m:t>
                              </m:r>
                              <m:f>
                                <m:fPr>
                                  <m:ctrlPr>
                                    <a:rPr lang="en-GB" sz="1400" b="1" i="1">
                                      <a:solidFill>
                                        <a:srgbClr val="7030A0"/>
                                      </a:solidFill>
                                      <a:effectLst/>
                                      <a:latin typeface="Cambria Math" panose="02040503050406030204" pitchFamily="18" charset="0"/>
                                    </a:rPr>
                                  </m:ctrlPr>
                                </m:fPr>
                                <m:num>
                                  <m:r>
                                    <a:rPr lang="en-US" sz="1400" b="1" i="1">
                                      <a:solidFill>
                                        <a:srgbClr val="7030A0"/>
                                      </a:solidFill>
                                      <a:effectLst/>
                                      <a:latin typeface="Cambria Math" panose="02040503050406030204" pitchFamily="18" charset="0"/>
                                    </a:rPr>
                                    <m:t>𝝈</m:t>
                                  </m:r>
                                </m:num>
                                <m:den>
                                  <m:r>
                                    <a:rPr lang="en-US" sz="1400" b="1" i="1">
                                      <a:solidFill>
                                        <a:srgbClr val="7030A0"/>
                                      </a:solidFill>
                                      <a:effectLst/>
                                      <a:latin typeface="Cambria Math" panose="02040503050406030204" pitchFamily="18" charset="0"/>
                                    </a:rPr>
                                    <m:t>𝝁</m:t>
                                  </m:r>
                                </m:den>
                              </m:f>
                            </m:oMath>
                          </a14:m>
                          <a:r>
                            <a:rPr lang="en-US" sz="1400" b="1" dirty="0">
                              <a:solidFill>
                                <a:srgbClr val="7030A0"/>
                              </a:solidFill>
                              <a:effectLst/>
                            </a:rPr>
                            <a:t> </a:t>
                          </a:r>
                          <a:endParaRPr lang="en-GB" sz="1400" b="1" dirty="0">
                            <a:solidFill>
                              <a:srgbClr val="7030A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62511812"/>
                      </a:ext>
                    </a:extLst>
                  </a:tr>
                  <a:tr h="754380">
                    <a:tc>
                      <a:txBody>
                        <a:bodyPr/>
                        <a:lstStyle/>
                        <a:p>
                          <a:pPr>
                            <a:spcBef>
                              <a:spcPts val="300"/>
                            </a:spcBef>
                            <a:spcAft>
                              <a:spcPts val="0"/>
                            </a:spcAft>
                          </a:pPr>
                          <a:r>
                            <a:rPr lang="en-US" sz="1400">
                              <a:effectLst/>
                            </a:rPr>
                            <a:t>Uniform</a:t>
                          </a:r>
                          <a:endParaRPr lang="en-GB"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0"/>
                            </a:spcAft>
                          </a:pPr>
                          <a14:m>
                            <m:oMath xmlns:m="http://schemas.openxmlformats.org/officeDocument/2006/math">
                              <m:r>
                                <a:rPr lang="en-US" sz="1400">
                                  <a:effectLst/>
                                  <a:latin typeface="Cambria Math" panose="02040503050406030204" pitchFamily="18" charset="0"/>
                                </a:rPr>
                                <m:t>𝑥</m:t>
                              </m:r>
                            </m:oMath>
                          </a14:m>
                          <a:r>
                            <a:rPr lang="en-US" sz="1400" dirty="0">
                              <a:effectLst/>
                            </a:rPr>
                            <a:t>: Input dataset</a:t>
                          </a:r>
                          <a:endParaRPr lang="en-GB" sz="1400" dirty="0">
                            <a:effectLst/>
                          </a:endParaRPr>
                        </a:p>
                        <a:p>
                          <a:pPr>
                            <a:spcBef>
                              <a:spcPts val="300"/>
                            </a:spcBef>
                            <a:spcAft>
                              <a:spcPts val="0"/>
                            </a:spcAft>
                          </a:pPr>
                          <a14:m>
                            <m:oMath xmlns:m="http://schemas.openxmlformats.org/officeDocument/2006/math">
                              <m:r>
                                <a:rPr lang="en-US" sz="1400">
                                  <a:effectLst/>
                                  <a:latin typeface="Cambria Math" panose="02040503050406030204" pitchFamily="18" charset="0"/>
                                </a:rPr>
                                <m:t>𝑎</m:t>
                              </m:r>
                            </m:oMath>
                          </a14:m>
                          <a:r>
                            <a:rPr lang="en-US" sz="1400" dirty="0">
                              <a:effectLst/>
                            </a:rPr>
                            <a:t>: Minimum value</a:t>
                          </a:r>
                          <a:endParaRPr lang="en-GB" sz="1400" dirty="0">
                            <a:effectLst/>
                          </a:endParaRPr>
                        </a:p>
                        <a:p>
                          <a:pPr>
                            <a:spcBef>
                              <a:spcPts val="300"/>
                            </a:spcBef>
                            <a:spcAft>
                              <a:spcPts val="0"/>
                            </a:spcAft>
                          </a:pPr>
                          <a14:m>
                            <m:oMath xmlns:m="http://schemas.openxmlformats.org/officeDocument/2006/math">
                              <m:r>
                                <a:rPr lang="en-US" sz="1400">
                                  <a:effectLst/>
                                  <a:latin typeface="Cambria Math" panose="02040503050406030204" pitchFamily="18" charset="0"/>
                                </a:rPr>
                                <m:t>𝑏</m:t>
                              </m:r>
                            </m:oMath>
                          </a14:m>
                          <a:r>
                            <a:rPr lang="en-US" sz="1400" dirty="0">
                              <a:effectLst/>
                            </a:rPr>
                            <a:t>: Maximum value</a:t>
                          </a:r>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0"/>
                            </a:spcAft>
                          </a:pPr>
                          <a:r>
                            <a:rPr lang="en-US" sz="1400" dirty="0">
                              <a:effectLst/>
                            </a:rPr>
                            <a:t>Mean: </a:t>
                          </a:r>
                          <a14:m>
                            <m:oMath xmlns:m="http://schemas.openxmlformats.org/officeDocument/2006/math">
                              <m:f>
                                <m:fPr>
                                  <m:ctrlPr>
                                    <a:rPr lang="en-GB" sz="1400" i="1">
                                      <a:effectLst/>
                                      <a:latin typeface="Cambria Math" panose="02040503050406030204" pitchFamily="18" charset="0"/>
                                    </a:rPr>
                                  </m:ctrlPr>
                                </m:fPr>
                                <m:num>
                                  <m:r>
                                    <a:rPr lang="en-US" sz="1400">
                                      <a:effectLst/>
                                      <a:latin typeface="Cambria Math" panose="02040503050406030204" pitchFamily="18" charset="0"/>
                                    </a:rPr>
                                    <m:t>𝑎</m:t>
                                  </m:r>
                                  <m:r>
                                    <a:rPr lang="en-US" sz="1400">
                                      <a:effectLst/>
                                      <a:latin typeface="Cambria Math" panose="02040503050406030204" pitchFamily="18" charset="0"/>
                                    </a:rPr>
                                    <m:t>+</m:t>
                                  </m:r>
                                  <m:r>
                                    <a:rPr lang="en-US" sz="1400">
                                      <a:effectLst/>
                                      <a:latin typeface="Cambria Math" panose="02040503050406030204" pitchFamily="18" charset="0"/>
                                    </a:rPr>
                                    <m:t>𝑏</m:t>
                                  </m:r>
                                </m:num>
                                <m:den>
                                  <m:r>
                                    <a:rPr lang="en-US" sz="1400">
                                      <a:effectLst/>
                                      <a:latin typeface="Cambria Math" panose="02040503050406030204" pitchFamily="18" charset="0"/>
                                    </a:rPr>
                                    <m:t>2</m:t>
                                  </m:r>
                                </m:den>
                              </m:f>
                            </m:oMath>
                          </a14:m>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0"/>
                            </a:spcAft>
                          </a:pPr>
                          <a14:m>
                            <m:oMath xmlns:m="http://schemas.openxmlformats.org/officeDocument/2006/math">
                              <m:d>
                                <m:dPr>
                                  <m:begChr m:val="{"/>
                                  <m:endChr m:val=""/>
                                  <m:ctrlPr>
                                    <a:rPr lang="en-GB" sz="1400" i="1">
                                      <a:effectLst/>
                                      <a:latin typeface="Cambria Math" panose="02040503050406030204" pitchFamily="18" charset="0"/>
                                    </a:rPr>
                                  </m:ctrlPr>
                                </m:dPr>
                                <m:e>
                                  <m:eqArr>
                                    <m:eqArrPr>
                                      <m:ctrlPr>
                                        <a:rPr lang="en-GB" sz="1400" i="1">
                                          <a:effectLst/>
                                          <a:latin typeface="Cambria Math" panose="02040503050406030204" pitchFamily="18" charset="0"/>
                                        </a:rPr>
                                      </m:ctrlPr>
                                    </m:eqArrPr>
                                    <m:e>
                                      <m:r>
                                        <a:rPr lang="en-US" sz="1400">
                                          <a:effectLst/>
                                          <a:latin typeface="Cambria Math" panose="02040503050406030204" pitchFamily="18" charset="0"/>
                                        </a:rPr>
                                        <m:t>𝑓</m:t>
                                      </m:r>
                                      <m:d>
                                        <m:dPr>
                                          <m:ctrlPr>
                                            <a:rPr lang="en-GB" sz="1400" i="1">
                                              <a:effectLst/>
                                              <a:latin typeface="Cambria Math" panose="02040503050406030204" pitchFamily="18" charset="0"/>
                                            </a:rPr>
                                          </m:ctrlPr>
                                        </m:dPr>
                                        <m:e>
                                          <m:r>
                                            <a:rPr lang="en-US" sz="1400">
                                              <a:effectLst/>
                                              <a:latin typeface="Cambria Math" panose="02040503050406030204" pitchFamily="18" charset="0"/>
                                            </a:rPr>
                                            <m:t>𝑥</m:t>
                                          </m:r>
                                          <m:r>
                                            <a:rPr lang="en-US" sz="1400">
                                              <a:effectLst/>
                                              <a:latin typeface="Cambria Math" panose="02040503050406030204" pitchFamily="18" charset="0"/>
                                            </a:rPr>
                                            <m:t>,</m:t>
                                          </m:r>
                                          <m:r>
                                            <a:rPr lang="en-US" sz="1400">
                                              <a:effectLst/>
                                              <a:latin typeface="Cambria Math" panose="02040503050406030204" pitchFamily="18" charset="0"/>
                                            </a:rPr>
                                            <m:t>𝑎</m:t>
                                          </m:r>
                                          <m:r>
                                            <a:rPr lang="en-US" sz="1400">
                                              <a:effectLst/>
                                              <a:latin typeface="Cambria Math" panose="02040503050406030204" pitchFamily="18" charset="0"/>
                                            </a:rPr>
                                            <m:t>,</m:t>
                                          </m:r>
                                          <m:r>
                                            <a:rPr lang="en-US" sz="1400">
                                              <a:effectLst/>
                                              <a:latin typeface="Cambria Math" panose="02040503050406030204" pitchFamily="18" charset="0"/>
                                            </a:rPr>
                                            <m:t>𝑏</m:t>
                                          </m:r>
                                        </m:e>
                                      </m:d>
                                      <m:r>
                                        <a:rPr lang="en-US" sz="1400">
                                          <a:effectLst/>
                                          <a:latin typeface="Cambria Math" panose="02040503050406030204" pitchFamily="18" charset="0"/>
                                        </a:rPr>
                                        <m:t>=</m:t>
                                      </m:r>
                                      <m:f>
                                        <m:fPr>
                                          <m:ctrlPr>
                                            <a:rPr lang="en-GB" sz="1400" i="1">
                                              <a:effectLst/>
                                              <a:latin typeface="Cambria Math" panose="02040503050406030204" pitchFamily="18" charset="0"/>
                                            </a:rPr>
                                          </m:ctrlPr>
                                        </m:fPr>
                                        <m:num>
                                          <m:r>
                                            <a:rPr lang="en-US" sz="1400">
                                              <a:effectLst/>
                                              <a:latin typeface="Cambria Math" panose="02040503050406030204" pitchFamily="18" charset="0"/>
                                            </a:rPr>
                                            <m:t>1</m:t>
                                          </m:r>
                                        </m:num>
                                        <m:den>
                                          <m:r>
                                            <a:rPr lang="en-US" sz="1400">
                                              <a:effectLst/>
                                              <a:latin typeface="Cambria Math" panose="02040503050406030204" pitchFamily="18" charset="0"/>
                                            </a:rPr>
                                            <m:t>𝑏</m:t>
                                          </m:r>
                                          <m:r>
                                            <a:rPr lang="en-US" sz="1400">
                                              <a:effectLst/>
                                              <a:latin typeface="Cambria Math" panose="02040503050406030204" pitchFamily="18" charset="0"/>
                                            </a:rPr>
                                            <m:t>−</m:t>
                                          </m:r>
                                          <m:r>
                                            <a:rPr lang="en-US" sz="1400">
                                              <a:effectLst/>
                                              <a:latin typeface="Cambria Math" panose="02040503050406030204" pitchFamily="18" charset="0"/>
                                            </a:rPr>
                                            <m:t>𝑎</m:t>
                                          </m:r>
                                        </m:den>
                                      </m:f>
                                      <m:r>
                                        <a:rPr lang="en-US" sz="1400">
                                          <a:effectLst/>
                                          <a:latin typeface="Cambria Math" panose="02040503050406030204" pitchFamily="18" charset="0"/>
                                        </a:rPr>
                                        <m:t> </m:t>
                                      </m:r>
                                      <m:r>
                                        <a:rPr lang="en-US" sz="1400">
                                          <a:effectLst/>
                                          <a:latin typeface="Cambria Math" panose="02040503050406030204" pitchFamily="18" charset="0"/>
                                        </a:rPr>
                                        <m:t>𝑓𝑜𝑟</m:t>
                                      </m:r>
                                      <m:r>
                                        <a:rPr lang="en-US" sz="1400">
                                          <a:effectLst/>
                                          <a:latin typeface="Cambria Math" panose="02040503050406030204" pitchFamily="18" charset="0"/>
                                        </a:rPr>
                                        <m:t> </m:t>
                                      </m:r>
                                      <m:r>
                                        <a:rPr lang="en-US" sz="1400">
                                          <a:effectLst/>
                                          <a:latin typeface="Cambria Math" panose="02040503050406030204" pitchFamily="18" charset="0"/>
                                        </a:rPr>
                                        <m:t>𝑎</m:t>
                                      </m:r>
                                      <m:r>
                                        <a:rPr lang="en-US" sz="1400">
                                          <a:effectLst/>
                                          <a:latin typeface="Cambria Math" panose="02040503050406030204" pitchFamily="18" charset="0"/>
                                        </a:rPr>
                                        <m:t>&lt;</m:t>
                                      </m:r>
                                      <m:r>
                                        <a:rPr lang="en-US" sz="1400">
                                          <a:effectLst/>
                                          <a:latin typeface="Cambria Math" panose="02040503050406030204" pitchFamily="18" charset="0"/>
                                        </a:rPr>
                                        <m:t>𝑥</m:t>
                                      </m:r>
                                      <m:r>
                                        <a:rPr lang="en-US" sz="1400">
                                          <a:effectLst/>
                                          <a:latin typeface="Cambria Math" panose="02040503050406030204" pitchFamily="18" charset="0"/>
                                        </a:rPr>
                                        <m:t>&lt;</m:t>
                                      </m:r>
                                      <m:r>
                                        <a:rPr lang="en-US" sz="1400">
                                          <a:effectLst/>
                                          <a:latin typeface="Cambria Math" panose="02040503050406030204" pitchFamily="18" charset="0"/>
                                        </a:rPr>
                                        <m:t>𝑏</m:t>
                                      </m:r>
                                    </m:e>
                                    <m:e>
                                      <m:r>
                                        <a:rPr lang="en-US" sz="1400">
                                          <a:effectLst/>
                                          <a:latin typeface="Cambria Math" panose="02040503050406030204" pitchFamily="18" charset="0"/>
                                        </a:rPr>
                                        <m:t>𝑜𝑡h𝑒𝑟𝑤𝑖𝑠𝑒</m:t>
                                      </m:r>
                                      <m:r>
                                        <a:rPr lang="en-US" sz="1400">
                                          <a:effectLst/>
                                          <a:latin typeface="Cambria Math" panose="02040503050406030204" pitchFamily="18" charset="0"/>
                                        </a:rPr>
                                        <m:t>, </m:t>
                                      </m:r>
                                      <m:r>
                                        <a:rPr lang="en-US" sz="1400">
                                          <a:effectLst/>
                                          <a:latin typeface="Cambria Math" panose="02040503050406030204" pitchFamily="18" charset="0"/>
                                        </a:rPr>
                                        <m:t>𝑓</m:t>
                                      </m:r>
                                      <m:d>
                                        <m:dPr>
                                          <m:ctrlPr>
                                            <a:rPr lang="en-GB" sz="1400" i="1">
                                              <a:effectLst/>
                                              <a:latin typeface="Cambria Math" panose="02040503050406030204" pitchFamily="18" charset="0"/>
                                            </a:rPr>
                                          </m:ctrlPr>
                                        </m:dPr>
                                        <m:e>
                                          <m:r>
                                            <a:rPr lang="en-US" sz="1400">
                                              <a:effectLst/>
                                              <a:latin typeface="Cambria Math" panose="02040503050406030204" pitchFamily="18" charset="0"/>
                                            </a:rPr>
                                            <m:t>𝑥</m:t>
                                          </m:r>
                                          <m:r>
                                            <a:rPr lang="en-US" sz="1400">
                                              <a:effectLst/>
                                              <a:latin typeface="Cambria Math" panose="02040503050406030204" pitchFamily="18" charset="0"/>
                                            </a:rPr>
                                            <m:t>,</m:t>
                                          </m:r>
                                          <m:r>
                                            <a:rPr lang="en-US" sz="1400">
                                              <a:effectLst/>
                                              <a:latin typeface="Cambria Math" panose="02040503050406030204" pitchFamily="18" charset="0"/>
                                            </a:rPr>
                                            <m:t>𝑎</m:t>
                                          </m:r>
                                          <m:r>
                                            <a:rPr lang="en-US" sz="1400">
                                              <a:effectLst/>
                                              <a:latin typeface="Cambria Math" panose="02040503050406030204" pitchFamily="18" charset="0"/>
                                            </a:rPr>
                                            <m:t>,</m:t>
                                          </m:r>
                                          <m:r>
                                            <a:rPr lang="en-US" sz="1400">
                                              <a:effectLst/>
                                              <a:latin typeface="Cambria Math" panose="02040503050406030204" pitchFamily="18" charset="0"/>
                                            </a:rPr>
                                            <m:t>𝑏</m:t>
                                          </m:r>
                                        </m:e>
                                      </m:d>
                                      <m:r>
                                        <a:rPr lang="en-US" sz="1400">
                                          <a:effectLst/>
                                          <a:latin typeface="Cambria Math" panose="02040503050406030204" pitchFamily="18" charset="0"/>
                                        </a:rPr>
                                        <m:t>=0</m:t>
                                      </m:r>
                                    </m:e>
                                  </m:eqArr>
                                </m:e>
                              </m:d>
                            </m:oMath>
                          </a14:m>
                          <a:r>
                            <a:rPr lang="en-US" sz="1400">
                              <a:effectLst/>
                            </a:rPr>
                            <a:t> </a:t>
                          </a:r>
                          <a:endParaRPr lang="en-GB"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0"/>
                            </a:spcAft>
                          </a:pPr>
                          <a14:m>
                            <m:oMath xmlns:m="http://schemas.openxmlformats.org/officeDocument/2006/math">
                              <m:r>
                                <a:rPr lang="en-US" sz="1400" b="1" i="1" smtClean="0">
                                  <a:solidFill>
                                    <a:srgbClr val="7030A0"/>
                                  </a:solidFill>
                                  <a:effectLst/>
                                  <a:latin typeface="Cambria Math" panose="02040503050406030204" pitchFamily="18" charset="0"/>
                                </a:rPr>
                                <m:t>𝐂𝐕</m:t>
                              </m:r>
                              <m:r>
                                <a:rPr lang="en-US" sz="1400" b="1" smtClean="0">
                                  <a:solidFill>
                                    <a:srgbClr val="7030A0"/>
                                  </a:solidFill>
                                  <a:effectLst/>
                                  <a:latin typeface="Cambria Math" panose="02040503050406030204" pitchFamily="18" charset="0"/>
                                </a:rPr>
                                <m:t>=</m:t>
                              </m:r>
                              <m:f>
                                <m:fPr>
                                  <m:ctrlPr>
                                    <a:rPr lang="en-GB" sz="1400" b="1" i="1">
                                      <a:solidFill>
                                        <a:srgbClr val="7030A0"/>
                                      </a:solidFill>
                                      <a:effectLst/>
                                      <a:latin typeface="Cambria Math" panose="02040503050406030204" pitchFamily="18" charset="0"/>
                                    </a:rPr>
                                  </m:ctrlPr>
                                </m:fPr>
                                <m:num>
                                  <m:r>
                                    <a:rPr lang="en-US" sz="1400" b="1" i="1">
                                      <a:solidFill>
                                        <a:srgbClr val="7030A0"/>
                                      </a:solidFill>
                                      <a:effectLst/>
                                      <a:latin typeface="Cambria Math" panose="02040503050406030204" pitchFamily="18" charset="0"/>
                                    </a:rPr>
                                    <m:t>𝐛</m:t>
                                  </m:r>
                                  <m:r>
                                    <a:rPr lang="en-US" sz="1400" b="1">
                                      <a:solidFill>
                                        <a:srgbClr val="7030A0"/>
                                      </a:solidFill>
                                      <a:effectLst/>
                                      <a:latin typeface="Cambria Math" panose="02040503050406030204" pitchFamily="18" charset="0"/>
                                    </a:rPr>
                                    <m:t>−</m:t>
                                  </m:r>
                                  <m:r>
                                    <a:rPr lang="en-US" sz="1400" b="1" i="1">
                                      <a:solidFill>
                                        <a:srgbClr val="7030A0"/>
                                      </a:solidFill>
                                      <a:effectLst/>
                                      <a:latin typeface="Cambria Math" panose="02040503050406030204" pitchFamily="18" charset="0"/>
                                    </a:rPr>
                                    <m:t>𝒂</m:t>
                                  </m:r>
                                </m:num>
                                <m:den>
                                  <m:rad>
                                    <m:radPr>
                                      <m:degHide m:val="on"/>
                                      <m:ctrlPr>
                                        <a:rPr lang="en-GB" sz="1400" b="1" i="1">
                                          <a:solidFill>
                                            <a:srgbClr val="7030A0"/>
                                          </a:solidFill>
                                          <a:effectLst/>
                                          <a:latin typeface="Cambria Math" panose="02040503050406030204" pitchFamily="18" charset="0"/>
                                        </a:rPr>
                                      </m:ctrlPr>
                                    </m:radPr>
                                    <m:deg/>
                                    <m:e>
                                      <m:r>
                                        <a:rPr lang="en-US" sz="1400" b="1" i="1">
                                          <a:solidFill>
                                            <a:srgbClr val="7030A0"/>
                                          </a:solidFill>
                                          <a:effectLst/>
                                          <a:latin typeface="Cambria Math" panose="02040503050406030204" pitchFamily="18" charset="0"/>
                                        </a:rPr>
                                        <m:t>𝟑</m:t>
                                      </m:r>
                                    </m:e>
                                  </m:rad>
                                  <m:r>
                                    <a:rPr lang="en-US" sz="1400" b="1">
                                      <a:solidFill>
                                        <a:srgbClr val="7030A0"/>
                                      </a:solidFill>
                                      <a:effectLst/>
                                      <a:latin typeface="Cambria Math" panose="02040503050406030204" pitchFamily="18" charset="0"/>
                                    </a:rPr>
                                    <m:t>(</m:t>
                                  </m:r>
                                  <m:r>
                                    <a:rPr lang="en-US" sz="1400" b="1" i="1">
                                      <a:solidFill>
                                        <a:srgbClr val="7030A0"/>
                                      </a:solidFill>
                                      <a:effectLst/>
                                      <a:latin typeface="Cambria Math" panose="02040503050406030204" pitchFamily="18" charset="0"/>
                                    </a:rPr>
                                    <m:t>𝐛</m:t>
                                  </m:r>
                                  <m:r>
                                    <a:rPr lang="en-US" sz="1400" b="1">
                                      <a:solidFill>
                                        <a:srgbClr val="7030A0"/>
                                      </a:solidFill>
                                      <a:effectLst/>
                                      <a:latin typeface="Cambria Math" panose="02040503050406030204" pitchFamily="18" charset="0"/>
                                    </a:rPr>
                                    <m:t>+</m:t>
                                  </m:r>
                                  <m:r>
                                    <a:rPr lang="en-US" sz="1400" b="1" i="1">
                                      <a:solidFill>
                                        <a:srgbClr val="7030A0"/>
                                      </a:solidFill>
                                      <a:effectLst/>
                                      <a:latin typeface="Cambria Math" panose="02040503050406030204" pitchFamily="18" charset="0"/>
                                    </a:rPr>
                                    <m:t>𝐚</m:t>
                                  </m:r>
                                  <m:r>
                                    <a:rPr lang="en-US" sz="1400" b="1">
                                      <a:solidFill>
                                        <a:srgbClr val="7030A0"/>
                                      </a:solidFill>
                                      <a:effectLst/>
                                      <a:latin typeface="Cambria Math" panose="02040503050406030204" pitchFamily="18" charset="0"/>
                                    </a:rPr>
                                    <m:t>)</m:t>
                                  </m:r>
                                </m:den>
                              </m:f>
                              <m:r>
                                <a:rPr lang="en-US" sz="1400" b="1">
                                  <a:solidFill>
                                    <a:srgbClr val="7030A0"/>
                                  </a:solidFill>
                                  <a:effectLst/>
                                  <a:latin typeface="Cambria Math" panose="02040503050406030204" pitchFamily="18" charset="0"/>
                                </a:rPr>
                                <m:t> </m:t>
                              </m:r>
                            </m:oMath>
                          </a14:m>
                          <a:r>
                            <a:rPr lang="en-US" sz="1400" b="1" dirty="0">
                              <a:solidFill>
                                <a:srgbClr val="7030A0"/>
                              </a:solidFill>
                              <a:effectLst/>
                            </a:rPr>
                            <a:t> </a:t>
                          </a:r>
                          <a:endParaRPr lang="en-GB" sz="1400" b="1" dirty="0">
                            <a:solidFill>
                              <a:srgbClr val="7030A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23274618"/>
                      </a:ext>
                    </a:extLst>
                  </a:tr>
                  <a:tr h="754380">
                    <a:tc>
                      <a:txBody>
                        <a:bodyPr/>
                        <a:lstStyle/>
                        <a:p>
                          <a:pPr>
                            <a:spcBef>
                              <a:spcPts val="300"/>
                            </a:spcBef>
                            <a:spcAft>
                              <a:spcPts val="0"/>
                            </a:spcAft>
                          </a:pPr>
                          <a:r>
                            <a:rPr lang="en-US" sz="1400">
                              <a:effectLst/>
                            </a:rPr>
                            <a:t>Triangular</a:t>
                          </a:r>
                          <a:endParaRPr lang="en-GB"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0"/>
                            </a:spcAft>
                          </a:pPr>
                          <a14:m>
                            <m:oMath xmlns:m="http://schemas.openxmlformats.org/officeDocument/2006/math">
                              <m:r>
                                <a:rPr lang="en-US" sz="1400">
                                  <a:effectLst/>
                                  <a:latin typeface="Cambria Math" panose="02040503050406030204" pitchFamily="18" charset="0"/>
                                </a:rPr>
                                <m:t>𝑥</m:t>
                              </m:r>
                            </m:oMath>
                          </a14:m>
                          <a:r>
                            <a:rPr lang="en-US" sz="1400" dirty="0">
                              <a:effectLst/>
                            </a:rPr>
                            <a:t>: Input dataset</a:t>
                          </a:r>
                          <a:endParaRPr lang="en-GB" sz="1400" dirty="0">
                            <a:effectLst/>
                          </a:endParaRPr>
                        </a:p>
                        <a:p>
                          <a:pPr>
                            <a:spcBef>
                              <a:spcPts val="300"/>
                            </a:spcBef>
                            <a:spcAft>
                              <a:spcPts val="0"/>
                            </a:spcAft>
                          </a:pPr>
                          <a14:m>
                            <m:oMath xmlns:m="http://schemas.openxmlformats.org/officeDocument/2006/math">
                              <m:r>
                                <a:rPr lang="en-US" sz="1400">
                                  <a:effectLst/>
                                  <a:latin typeface="Cambria Math" panose="02040503050406030204" pitchFamily="18" charset="0"/>
                                </a:rPr>
                                <m:t>𝑎</m:t>
                              </m:r>
                            </m:oMath>
                          </a14:m>
                          <a:r>
                            <a:rPr lang="en-US" sz="1400" dirty="0">
                              <a:effectLst/>
                            </a:rPr>
                            <a:t>: Minimum value</a:t>
                          </a:r>
                          <a:endParaRPr lang="en-GB" sz="1400" dirty="0">
                            <a:effectLst/>
                          </a:endParaRPr>
                        </a:p>
                        <a:p>
                          <a:pPr>
                            <a:spcBef>
                              <a:spcPts val="300"/>
                            </a:spcBef>
                            <a:spcAft>
                              <a:spcPts val="0"/>
                            </a:spcAft>
                          </a:pPr>
                          <a14:m>
                            <m:oMath xmlns:m="http://schemas.openxmlformats.org/officeDocument/2006/math">
                              <m:r>
                                <a:rPr lang="en-US" sz="1400">
                                  <a:effectLst/>
                                  <a:latin typeface="Cambria Math" panose="02040503050406030204" pitchFamily="18" charset="0"/>
                                </a:rPr>
                                <m:t>𝑏</m:t>
                              </m:r>
                            </m:oMath>
                          </a14:m>
                          <a:r>
                            <a:rPr lang="en-US" sz="1400" dirty="0">
                              <a:effectLst/>
                            </a:rPr>
                            <a:t>: Maximum value</a:t>
                          </a:r>
                          <a:endParaRPr lang="en-GB" sz="1400" dirty="0">
                            <a:effectLst/>
                          </a:endParaRPr>
                        </a:p>
                        <a:p>
                          <a:pPr>
                            <a:spcBef>
                              <a:spcPts val="300"/>
                            </a:spcBef>
                            <a:spcAft>
                              <a:spcPts val="0"/>
                            </a:spcAft>
                          </a:pPr>
                          <a14:m>
                            <m:oMath xmlns:m="http://schemas.openxmlformats.org/officeDocument/2006/math">
                              <m:r>
                                <a:rPr lang="en-US" sz="1400">
                                  <a:effectLst/>
                                  <a:latin typeface="Cambria Math" panose="02040503050406030204" pitchFamily="18" charset="0"/>
                                </a:rPr>
                                <m:t>𝑐</m:t>
                              </m:r>
                            </m:oMath>
                          </a14:m>
                          <a:r>
                            <a:rPr lang="en-US" sz="1400" dirty="0">
                              <a:effectLst/>
                            </a:rPr>
                            <a:t>: Most likely value</a:t>
                          </a:r>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0"/>
                            </a:spcAft>
                          </a:pPr>
                          <a:r>
                            <a:rPr lang="en-US" sz="1400" dirty="0">
                              <a:effectLst/>
                            </a:rPr>
                            <a:t>Most likely value: </a:t>
                          </a:r>
                          <a14:m>
                            <m:oMath xmlns:m="http://schemas.openxmlformats.org/officeDocument/2006/math">
                              <m:r>
                                <a:rPr lang="en-US" sz="1400">
                                  <a:effectLst/>
                                  <a:latin typeface="Cambria Math" panose="02040503050406030204" pitchFamily="18" charset="0"/>
                                </a:rPr>
                                <m:t>𝑐</m:t>
                              </m:r>
                            </m:oMath>
                          </a14:m>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0"/>
                            </a:spcAft>
                          </a:pPr>
                          <a14:m>
                            <m:oMath xmlns:m="http://schemas.openxmlformats.org/officeDocument/2006/math">
                              <m:d>
                                <m:dPr>
                                  <m:begChr m:val="{"/>
                                  <m:endChr m:val=""/>
                                  <m:ctrlPr>
                                    <a:rPr lang="en-GB" sz="1400" i="1">
                                      <a:effectLst/>
                                      <a:latin typeface="Cambria Math" panose="02040503050406030204" pitchFamily="18" charset="0"/>
                                    </a:rPr>
                                  </m:ctrlPr>
                                </m:dPr>
                                <m:e>
                                  <m:eqArr>
                                    <m:eqArrPr>
                                      <m:ctrlPr>
                                        <a:rPr lang="en-GB" sz="1400" i="1">
                                          <a:effectLst/>
                                          <a:latin typeface="Cambria Math" panose="02040503050406030204" pitchFamily="18" charset="0"/>
                                        </a:rPr>
                                      </m:ctrlPr>
                                    </m:eqArrPr>
                                    <m:e>
                                      <m:r>
                                        <a:rPr lang="en-US" sz="1400">
                                          <a:effectLst/>
                                          <a:latin typeface="Cambria Math" panose="02040503050406030204" pitchFamily="18" charset="0"/>
                                        </a:rPr>
                                        <m:t>𝑓</m:t>
                                      </m:r>
                                      <m:d>
                                        <m:dPr>
                                          <m:ctrlPr>
                                            <a:rPr lang="en-GB" sz="1400" i="1">
                                              <a:effectLst/>
                                              <a:latin typeface="Cambria Math" panose="02040503050406030204" pitchFamily="18" charset="0"/>
                                            </a:rPr>
                                          </m:ctrlPr>
                                        </m:dPr>
                                        <m:e>
                                          <m:r>
                                            <a:rPr lang="en-US" sz="1400">
                                              <a:effectLst/>
                                              <a:latin typeface="Cambria Math" panose="02040503050406030204" pitchFamily="18" charset="0"/>
                                            </a:rPr>
                                            <m:t>𝑥</m:t>
                                          </m:r>
                                          <m:r>
                                            <a:rPr lang="en-US" sz="1400">
                                              <a:effectLst/>
                                              <a:latin typeface="Cambria Math" panose="02040503050406030204" pitchFamily="18" charset="0"/>
                                            </a:rPr>
                                            <m:t>,</m:t>
                                          </m:r>
                                          <m:r>
                                            <a:rPr lang="en-US" sz="1400">
                                              <a:effectLst/>
                                              <a:latin typeface="Cambria Math" panose="02040503050406030204" pitchFamily="18" charset="0"/>
                                            </a:rPr>
                                            <m:t>𝑎</m:t>
                                          </m:r>
                                          <m:r>
                                            <a:rPr lang="en-US" sz="1400">
                                              <a:effectLst/>
                                              <a:latin typeface="Cambria Math" panose="02040503050406030204" pitchFamily="18" charset="0"/>
                                            </a:rPr>
                                            <m:t>,</m:t>
                                          </m:r>
                                          <m:r>
                                            <a:rPr lang="en-US" sz="1400">
                                              <a:effectLst/>
                                              <a:latin typeface="Cambria Math" panose="02040503050406030204" pitchFamily="18" charset="0"/>
                                            </a:rPr>
                                            <m:t>𝑏</m:t>
                                          </m:r>
                                          <m:r>
                                            <a:rPr lang="en-US" sz="1400">
                                              <a:effectLst/>
                                              <a:latin typeface="Cambria Math" panose="02040503050406030204" pitchFamily="18" charset="0"/>
                                            </a:rPr>
                                            <m:t>,</m:t>
                                          </m:r>
                                          <m:r>
                                            <a:rPr lang="en-US" sz="1400">
                                              <a:effectLst/>
                                              <a:latin typeface="Cambria Math" panose="02040503050406030204" pitchFamily="18" charset="0"/>
                                            </a:rPr>
                                            <m:t>𝑐</m:t>
                                          </m:r>
                                        </m:e>
                                      </m:d>
                                      <m:r>
                                        <a:rPr lang="en-US" sz="1400">
                                          <a:effectLst/>
                                          <a:latin typeface="Cambria Math" panose="02040503050406030204" pitchFamily="18" charset="0"/>
                                        </a:rPr>
                                        <m:t>=</m:t>
                                      </m:r>
                                      <m:f>
                                        <m:fPr>
                                          <m:ctrlPr>
                                            <a:rPr lang="en-GB" sz="1400" i="1">
                                              <a:effectLst/>
                                              <a:latin typeface="Cambria Math" panose="02040503050406030204" pitchFamily="18" charset="0"/>
                                            </a:rPr>
                                          </m:ctrlPr>
                                        </m:fPr>
                                        <m:num>
                                          <m:r>
                                            <a:rPr lang="en-US" sz="1400">
                                              <a:effectLst/>
                                              <a:latin typeface="Cambria Math" panose="02040503050406030204" pitchFamily="18" charset="0"/>
                                            </a:rPr>
                                            <m:t>2</m:t>
                                          </m:r>
                                          <m:d>
                                            <m:dPr>
                                              <m:ctrlPr>
                                                <a:rPr lang="en-GB" sz="1400" i="1">
                                                  <a:effectLst/>
                                                  <a:latin typeface="Cambria Math" panose="02040503050406030204" pitchFamily="18" charset="0"/>
                                                </a:rPr>
                                              </m:ctrlPr>
                                            </m:dPr>
                                            <m:e>
                                              <m:r>
                                                <a:rPr lang="en-US" sz="1400">
                                                  <a:effectLst/>
                                                  <a:latin typeface="Cambria Math" panose="02040503050406030204" pitchFamily="18" charset="0"/>
                                                </a:rPr>
                                                <m:t>𝑥</m:t>
                                              </m:r>
                                              <m:r>
                                                <a:rPr lang="en-US" sz="1400">
                                                  <a:effectLst/>
                                                  <a:latin typeface="Cambria Math" panose="02040503050406030204" pitchFamily="18" charset="0"/>
                                                </a:rPr>
                                                <m:t>−</m:t>
                                              </m:r>
                                              <m:r>
                                                <a:rPr lang="en-US" sz="1400">
                                                  <a:effectLst/>
                                                  <a:latin typeface="Cambria Math" panose="02040503050406030204" pitchFamily="18" charset="0"/>
                                                </a:rPr>
                                                <m:t>𝑎</m:t>
                                              </m:r>
                                            </m:e>
                                          </m:d>
                                        </m:num>
                                        <m:den>
                                          <m:r>
                                            <a:rPr lang="en-US" sz="1400">
                                              <a:effectLst/>
                                              <a:latin typeface="Cambria Math" panose="02040503050406030204" pitchFamily="18" charset="0"/>
                                            </a:rPr>
                                            <m:t>(</m:t>
                                          </m:r>
                                          <m:r>
                                            <a:rPr lang="en-US" sz="1400">
                                              <a:effectLst/>
                                              <a:latin typeface="Cambria Math" panose="02040503050406030204" pitchFamily="18" charset="0"/>
                                            </a:rPr>
                                            <m:t>𝑏</m:t>
                                          </m:r>
                                          <m:r>
                                            <a:rPr lang="en-US" sz="1400">
                                              <a:effectLst/>
                                              <a:latin typeface="Cambria Math" panose="02040503050406030204" pitchFamily="18" charset="0"/>
                                            </a:rPr>
                                            <m:t>−</m:t>
                                          </m:r>
                                          <m:r>
                                            <a:rPr lang="en-US" sz="1400">
                                              <a:effectLst/>
                                              <a:latin typeface="Cambria Math" panose="02040503050406030204" pitchFamily="18" charset="0"/>
                                            </a:rPr>
                                            <m:t>𝑎</m:t>
                                          </m:r>
                                          <m:r>
                                            <a:rPr lang="en-US" sz="1400">
                                              <a:effectLst/>
                                              <a:latin typeface="Cambria Math" panose="02040503050406030204" pitchFamily="18" charset="0"/>
                                            </a:rPr>
                                            <m:t>)(</m:t>
                                          </m:r>
                                          <m:r>
                                            <a:rPr lang="en-US" sz="1400">
                                              <a:effectLst/>
                                              <a:latin typeface="Cambria Math" panose="02040503050406030204" pitchFamily="18" charset="0"/>
                                            </a:rPr>
                                            <m:t>𝑐</m:t>
                                          </m:r>
                                          <m:r>
                                            <a:rPr lang="en-US" sz="1400">
                                              <a:effectLst/>
                                              <a:latin typeface="Cambria Math" panose="02040503050406030204" pitchFamily="18" charset="0"/>
                                            </a:rPr>
                                            <m:t>−</m:t>
                                          </m:r>
                                          <m:r>
                                            <a:rPr lang="en-US" sz="1400">
                                              <a:effectLst/>
                                              <a:latin typeface="Cambria Math" panose="02040503050406030204" pitchFamily="18" charset="0"/>
                                            </a:rPr>
                                            <m:t>𝑎</m:t>
                                          </m:r>
                                          <m:r>
                                            <a:rPr lang="en-US" sz="1400">
                                              <a:effectLst/>
                                              <a:latin typeface="Cambria Math" panose="02040503050406030204" pitchFamily="18" charset="0"/>
                                            </a:rPr>
                                            <m:t>)</m:t>
                                          </m:r>
                                        </m:den>
                                      </m:f>
                                      <m:r>
                                        <a:rPr lang="en-US" sz="1400">
                                          <a:effectLst/>
                                          <a:latin typeface="Cambria Math" panose="02040503050406030204" pitchFamily="18" charset="0"/>
                                        </a:rPr>
                                        <m:t> </m:t>
                                      </m:r>
                                      <m:r>
                                        <a:rPr lang="en-US" sz="1400">
                                          <a:effectLst/>
                                          <a:latin typeface="Cambria Math" panose="02040503050406030204" pitchFamily="18" charset="0"/>
                                        </a:rPr>
                                        <m:t>𝑓𝑜𝑟</m:t>
                                      </m:r>
                                      <m:r>
                                        <a:rPr lang="en-US" sz="1400">
                                          <a:effectLst/>
                                          <a:latin typeface="Cambria Math" panose="02040503050406030204" pitchFamily="18" charset="0"/>
                                        </a:rPr>
                                        <m:t> </m:t>
                                      </m:r>
                                      <m:r>
                                        <a:rPr lang="en-US" sz="1400">
                                          <a:effectLst/>
                                          <a:latin typeface="Cambria Math" panose="02040503050406030204" pitchFamily="18" charset="0"/>
                                        </a:rPr>
                                        <m:t>𝑎</m:t>
                                      </m:r>
                                      <m:r>
                                        <a:rPr lang="en-US" sz="1400">
                                          <a:effectLst/>
                                          <a:latin typeface="Cambria Math" panose="02040503050406030204" pitchFamily="18" charset="0"/>
                                        </a:rPr>
                                        <m:t>&lt;</m:t>
                                      </m:r>
                                      <m:r>
                                        <a:rPr lang="en-US" sz="1400">
                                          <a:effectLst/>
                                          <a:latin typeface="Cambria Math" panose="02040503050406030204" pitchFamily="18" charset="0"/>
                                        </a:rPr>
                                        <m:t>𝑥</m:t>
                                      </m:r>
                                      <m:r>
                                        <a:rPr lang="en-US" sz="1400">
                                          <a:effectLst/>
                                          <a:latin typeface="Cambria Math" panose="02040503050406030204" pitchFamily="18" charset="0"/>
                                        </a:rPr>
                                        <m:t>&lt;</m:t>
                                      </m:r>
                                      <m:r>
                                        <a:rPr lang="en-US" sz="1400">
                                          <a:effectLst/>
                                          <a:latin typeface="Cambria Math" panose="02040503050406030204" pitchFamily="18" charset="0"/>
                                        </a:rPr>
                                        <m:t>𝑐</m:t>
                                      </m:r>
                                    </m:e>
                                    <m:e>
                                      <m:r>
                                        <a:rPr lang="en-US" sz="1400">
                                          <a:effectLst/>
                                          <a:latin typeface="Cambria Math" panose="02040503050406030204" pitchFamily="18" charset="0"/>
                                        </a:rPr>
                                        <m:t>𝑓</m:t>
                                      </m:r>
                                      <m:d>
                                        <m:dPr>
                                          <m:ctrlPr>
                                            <a:rPr lang="en-GB" sz="1400" i="1">
                                              <a:effectLst/>
                                              <a:latin typeface="Cambria Math" panose="02040503050406030204" pitchFamily="18" charset="0"/>
                                            </a:rPr>
                                          </m:ctrlPr>
                                        </m:dPr>
                                        <m:e>
                                          <m:r>
                                            <a:rPr lang="en-US" sz="1400">
                                              <a:effectLst/>
                                              <a:latin typeface="Cambria Math" panose="02040503050406030204" pitchFamily="18" charset="0"/>
                                            </a:rPr>
                                            <m:t>𝑥</m:t>
                                          </m:r>
                                          <m:r>
                                            <a:rPr lang="en-US" sz="1400">
                                              <a:effectLst/>
                                              <a:latin typeface="Cambria Math" panose="02040503050406030204" pitchFamily="18" charset="0"/>
                                            </a:rPr>
                                            <m:t>,</m:t>
                                          </m:r>
                                          <m:r>
                                            <a:rPr lang="en-US" sz="1400">
                                              <a:effectLst/>
                                              <a:latin typeface="Cambria Math" panose="02040503050406030204" pitchFamily="18" charset="0"/>
                                            </a:rPr>
                                            <m:t>𝑎</m:t>
                                          </m:r>
                                          <m:r>
                                            <a:rPr lang="en-US" sz="1400">
                                              <a:effectLst/>
                                              <a:latin typeface="Cambria Math" panose="02040503050406030204" pitchFamily="18" charset="0"/>
                                            </a:rPr>
                                            <m:t>,</m:t>
                                          </m:r>
                                          <m:r>
                                            <a:rPr lang="en-US" sz="1400">
                                              <a:effectLst/>
                                              <a:latin typeface="Cambria Math" panose="02040503050406030204" pitchFamily="18" charset="0"/>
                                            </a:rPr>
                                            <m:t>𝑏</m:t>
                                          </m:r>
                                          <m:r>
                                            <a:rPr lang="en-US" sz="1400">
                                              <a:effectLst/>
                                              <a:latin typeface="Cambria Math" panose="02040503050406030204" pitchFamily="18" charset="0"/>
                                            </a:rPr>
                                            <m:t>,</m:t>
                                          </m:r>
                                          <m:r>
                                            <a:rPr lang="en-US" sz="1400">
                                              <a:effectLst/>
                                              <a:latin typeface="Cambria Math" panose="02040503050406030204" pitchFamily="18" charset="0"/>
                                            </a:rPr>
                                            <m:t>𝑐</m:t>
                                          </m:r>
                                        </m:e>
                                      </m:d>
                                      <m:r>
                                        <a:rPr lang="en-US" sz="1400">
                                          <a:effectLst/>
                                          <a:latin typeface="Cambria Math" panose="02040503050406030204" pitchFamily="18" charset="0"/>
                                        </a:rPr>
                                        <m:t>=</m:t>
                                      </m:r>
                                      <m:f>
                                        <m:fPr>
                                          <m:ctrlPr>
                                            <a:rPr lang="en-GB" sz="1400" i="1">
                                              <a:effectLst/>
                                              <a:latin typeface="Cambria Math" panose="02040503050406030204" pitchFamily="18" charset="0"/>
                                            </a:rPr>
                                          </m:ctrlPr>
                                        </m:fPr>
                                        <m:num>
                                          <m:r>
                                            <a:rPr lang="en-US" sz="1400">
                                              <a:effectLst/>
                                              <a:latin typeface="Cambria Math" panose="02040503050406030204" pitchFamily="18" charset="0"/>
                                            </a:rPr>
                                            <m:t>2</m:t>
                                          </m:r>
                                          <m:d>
                                            <m:dPr>
                                              <m:ctrlPr>
                                                <a:rPr lang="en-GB" sz="1400" i="1">
                                                  <a:effectLst/>
                                                  <a:latin typeface="Cambria Math" panose="02040503050406030204" pitchFamily="18" charset="0"/>
                                                </a:rPr>
                                              </m:ctrlPr>
                                            </m:dPr>
                                            <m:e>
                                              <m:r>
                                                <a:rPr lang="en-US" sz="1400">
                                                  <a:effectLst/>
                                                  <a:latin typeface="Cambria Math" panose="02040503050406030204" pitchFamily="18" charset="0"/>
                                                </a:rPr>
                                                <m:t>𝑏</m:t>
                                              </m:r>
                                              <m:r>
                                                <a:rPr lang="en-US" sz="1400">
                                                  <a:effectLst/>
                                                  <a:latin typeface="Cambria Math" panose="02040503050406030204" pitchFamily="18" charset="0"/>
                                                </a:rPr>
                                                <m:t>−</m:t>
                                              </m:r>
                                              <m:r>
                                                <a:rPr lang="en-US" sz="1400">
                                                  <a:effectLst/>
                                                  <a:latin typeface="Cambria Math" panose="02040503050406030204" pitchFamily="18" charset="0"/>
                                                </a:rPr>
                                                <m:t>𝑥</m:t>
                                              </m:r>
                                            </m:e>
                                          </m:d>
                                        </m:num>
                                        <m:den>
                                          <m:r>
                                            <a:rPr lang="en-US" sz="1400">
                                              <a:effectLst/>
                                              <a:latin typeface="Cambria Math" panose="02040503050406030204" pitchFamily="18" charset="0"/>
                                            </a:rPr>
                                            <m:t>(</m:t>
                                          </m:r>
                                          <m:r>
                                            <a:rPr lang="en-US" sz="1400">
                                              <a:effectLst/>
                                              <a:latin typeface="Cambria Math" panose="02040503050406030204" pitchFamily="18" charset="0"/>
                                            </a:rPr>
                                            <m:t>𝑏</m:t>
                                          </m:r>
                                          <m:r>
                                            <a:rPr lang="en-US" sz="1400">
                                              <a:effectLst/>
                                              <a:latin typeface="Cambria Math" panose="02040503050406030204" pitchFamily="18" charset="0"/>
                                            </a:rPr>
                                            <m:t>−</m:t>
                                          </m:r>
                                          <m:r>
                                            <a:rPr lang="en-US" sz="1400">
                                              <a:effectLst/>
                                              <a:latin typeface="Cambria Math" panose="02040503050406030204" pitchFamily="18" charset="0"/>
                                            </a:rPr>
                                            <m:t>𝑎</m:t>
                                          </m:r>
                                          <m:r>
                                            <a:rPr lang="en-US" sz="1400">
                                              <a:effectLst/>
                                              <a:latin typeface="Cambria Math" panose="02040503050406030204" pitchFamily="18" charset="0"/>
                                            </a:rPr>
                                            <m:t>)(</m:t>
                                          </m:r>
                                          <m:r>
                                            <a:rPr lang="en-US" sz="1400">
                                              <a:effectLst/>
                                              <a:latin typeface="Cambria Math" panose="02040503050406030204" pitchFamily="18" charset="0"/>
                                            </a:rPr>
                                            <m:t>𝑏</m:t>
                                          </m:r>
                                          <m:r>
                                            <a:rPr lang="en-US" sz="1400">
                                              <a:effectLst/>
                                              <a:latin typeface="Cambria Math" panose="02040503050406030204" pitchFamily="18" charset="0"/>
                                            </a:rPr>
                                            <m:t>−</m:t>
                                          </m:r>
                                          <m:r>
                                            <a:rPr lang="en-US" sz="1400">
                                              <a:effectLst/>
                                              <a:latin typeface="Cambria Math" panose="02040503050406030204" pitchFamily="18" charset="0"/>
                                            </a:rPr>
                                            <m:t>𝑐</m:t>
                                          </m:r>
                                          <m:r>
                                            <a:rPr lang="en-US" sz="1400">
                                              <a:effectLst/>
                                              <a:latin typeface="Cambria Math" panose="02040503050406030204" pitchFamily="18" charset="0"/>
                                            </a:rPr>
                                            <m:t>)</m:t>
                                          </m:r>
                                        </m:den>
                                      </m:f>
                                      <m:r>
                                        <a:rPr lang="en-US" sz="1400">
                                          <a:effectLst/>
                                          <a:latin typeface="Cambria Math" panose="02040503050406030204" pitchFamily="18" charset="0"/>
                                        </a:rPr>
                                        <m:t> </m:t>
                                      </m:r>
                                      <m:r>
                                        <a:rPr lang="en-US" sz="1400">
                                          <a:effectLst/>
                                          <a:latin typeface="Cambria Math" panose="02040503050406030204" pitchFamily="18" charset="0"/>
                                        </a:rPr>
                                        <m:t>𝑓𝑜𝑟</m:t>
                                      </m:r>
                                      <m:r>
                                        <a:rPr lang="en-US" sz="1400">
                                          <a:effectLst/>
                                          <a:latin typeface="Cambria Math" panose="02040503050406030204" pitchFamily="18" charset="0"/>
                                        </a:rPr>
                                        <m:t> </m:t>
                                      </m:r>
                                      <m:r>
                                        <a:rPr lang="en-US" sz="1400">
                                          <a:effectLst/>
                                          <a:latin typeface="Cambria Math" panose="02040503050406030204" pitchFamily="18" charset="0"/>
                                        </a:rPr>
                                        <m:t>𝑐</m:t>
                                      </m:r>
                                      <m:r>
                                        <a:rPr lang="en-US" sz="1400">
                                          <a:effectLst/>
                                          <a:latin typeface="Cambria Math" panose="02040503050406030204" pitchFamily="18" charset="0"/>
                                        </a:rPr>
                                        <m:t>&lt;</m:t>
                                      </m:r>
                                      <m:r>
                                        <a:rPr lang="en-US" sz="1400">
                                          <a:effectLst/>
                                          <a:latin typeface="Cambria Math" panose="02040503050406030204" pitchFamily="18" charset="0"/>
                                        </a:rPr>
                                        <m:t>𝑥</m:t>
                                      </m:r>
                                      <m:r>
                                        <a:rPr lang="en-US" sz="1400">
                                          <a:effectLst/>
                                          <a:latin typeface="Cambria Math" panose="02040503050406030204" pitchFamily="18" charset="0"/>
                                        </a:rPr>
                                        <m:t>&lt;</m:t>
                                      </m:r>
                                      <m:r>
                                        <a:rPr lang="en-US" sz="1400">
                                          <a:effectLst/>
                                          <a:latin typeface="Cambria Math" panose="02040503050406030204" pitchFamily="18" charset="0"/>
                                        </a:rPr>
                                        <m:t>𝑏</m:t>
                                      </m:r>
                                    </m:e>
                                    <m:e>
                                      <m:r>
                                        <a:rPr lang="en-US" sz="1400">
                                          <a:effectLst/>
                                          <a:latin typeface="Cambria Math" panose="02040503050406030204" pitchFamily="18" charset="0"/>
                                        </a:rPr>
                                        <m:t>𝑜𝑡h𝑒𝑟𝑤𝑖𝑠𝑒</m:t>
                                      </m:r>
                                      <m:r>
                                        <a:rPr lang="en-US" sz="1400">
                                          <a:effectLst/>
                                          <a:latin typeface="Cambria Math" panose="02040503050406030204" pitchFamily="18" charset="0"/>
                                        </a:rPr>
                                        <m:t>, </m:t>
                                      </m:r>
                                      <m:r>
                                        <a:rPr lang="en-US" sz="1400">
                                          <a:effectLst/>
                                          <a:latin typeface="Cambria Math" panose="02040503050406030204" pitchFamily="18" charset="0"/>
                                        </a:rPr>
                                        <m:t>𝑓</m:t>
                                      </m:r>
                                      <m:d>
                                        <m:dPr>
                                          <m:ctrlPr>
                                            <a:rPr lang="en-GB" sz="1400" i="1">
                                              <a:effectLst/>
                                              <a:latin typeface="Cambria Math" panose="02040503050406030204" pitchFamily="18" charset="0"/>
                                            </a:rPr>
                                          </m:ctrlPr>
                                        </m:dPr>
                                        <m:e>
                                          <m:r>
                                            <a:rPr lang="en-US" sz="1400">
                                              <a:effectLst/>
                                              <a:latin typeface="Cambria Math" panose="02040503050406030204" pitchFamily="18" charset="0"/>
                                            </a:rPr>
                                            <m:t>𝑥</m:t>
                                          </m:r>
                                          <m:r>
                                            <a:rPr lang="en-US" sz="1400">
                                              <a:effectLst/>
                                              <a:latin typeface="Cambria Math" panose="02040503050406030204" pitchFamily="18" charset="0"/>
                                            </a:rPr>
                                            <m:t>,</m:t>
                                          </m:r>
                                          <m:r>
                                            <a:rPr lang="en-US" sz="1400">
                                              <a:effectLst/>
                                              <a:latin typeface="Cambria Math" panose="02040503050406030204" pitchFamily="18" charset="0"/>
                                            </a:rPr>
                                            <m:t>𝑎</m:t>
                                          </m:r>
                                          <m:r>
                                            <a:rPr lang="en-US" sz="1400">
                                              <a:effectLst/>
                                              <a:latin typeface="Cambria Math" panose="02040503050406030204" pitchFamily="18" charset="0"/>
                                            </a:rPr>
                                            <m:t>,</m:t>
                                          </m:r>
                                          <m:r>
                                            <a:rPr lang="en-US" sz="1400">
                                              <a:effectLst/>
                                              <a:latin typeface="Cambria Math" panose="02040503050406030204" pitchFamily="18" charset="0"/>
                                            </a:rPr>
                                            <m:t>𝑏</m:t>
                                          </m:r>
                                          <m:r>
                                            <a:rPr lang="en-US" sz="1400">
                                              <a:effectLst/>
                                              <a:latin typeface="Cambria Math" panose="02040503050406030204" pitchFamily="18" charset="0"/>
                                            </a:rPr>
                                            <m:t>,</m:t>
                                          </m:r>
                                          <m:r>
                                            <a:rPr lang="en-US" sz="1400">
                                              <a:effectLst/>
                                              <a:latin typeface="Cambria Math" panose="02040503050406030204" pitchFamily="18" charset="0"/>
                                            </a:rPr>
                                            <m:t>𝑐</m:t>
                                          </m:r>
                                        </m:e>
                                      </m:d>
                                      <m:r>
                                        <a:rPr lang="en-US" sz="1400">
                                          <a:effectLst/>
                                          <a:latin typeface="Cambria Math" panose="02040503050406030204" pitchFamily="18" charset="0"/>
                                        </a:rPr>
                                        <m:t>=0</m:t>
                                      </m:r>
                                    </m:e>
                                  </m:eqArr>
                                  <m:r>
                                    <a:rPr lang="en-US" sz="1400">
                                      <a:effectLst/>
                                      <a:latin typeface="Cambria Math" panose="02040503050406030204" pitchFamily="18" charset="0"/>
                                    </a:rPr>
                                    <m:t> </m:t>
                                  </m:r>
                                </m:e>
                              </m:d>
                            </m:oMath>
                          </a14:m>
                          <a:r>
                            <a:rPr lang="en-US" sz="1400" dirty="0">
                              <a:effectLst/>
                            </a:rPr>
                            <a:t> </a:t>
                          </a:r>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0"/>
                            </a:spcAft>
                          </a:pPr>
                          <a14:m>
                            <m:oMath xmlns:m="http://schemas.openxmlformats.org/officeDocument/2006/math">
                              <m:r>
                                <a:rPr lang="en-US" sz="1400" b="1" i="1" smtClean="0">
                                  <a:solidFill>
                                    <a:srgbClr val="7030A0"/>
                                  </a:solidFill>
                                  <a:effectLst/>
                                  <a:latin typeface="Cambria Math" panose="02040503050406030204" pitchFamily="18" charset="0"/>
                                </a:rPr>
                                <m:t>𝐂𝐕</m:t>
                              </m:r>
                              <m:r>
                                <a:rPr lang="en-US" sz="1400" b="1" smtClean="0">
                                  <a:solidFill>
                                    <a:srgbClr val="7030A0"/>
                                  </a:solidFill>
                                  <a:effectLst/>
                                  <a:latin typeface="Cambria Math" panose="02040503050406030204" pitchFamily="18" charset="0"/>
                                </a:rPr>
                                <m:t>=</m:t>
                              </m:r>
                              <m:f>
                                <m:fPr>
                                  <m:ctrlPr>
                                    <a:rPr lang="en-GB" sz="1400" b="1" i="1">
                                      <a:solidFill>
                                        <a:srgbClr val="7030A0"/>
                                      </a:solidFill>
                                      <a:effectLst/>
                                      <a:latin typeface="Cambria Math" panose="02040503050406030204" pitchFamily="18" charset="0"/>
                                    </a:rPr>
                                  </m:ctrlPr>
                                </m:fPr>
                                <m:num>
                                  <m:rad>
                                    <m:radPr>
                                      <m:degHide m:val="on"/>
                                      <m:ctrlPr>
                                        <a:rPr lang="en-GB" sz="1400" b="1" i="1">
                                          <a:solidFill>
                                            <a:srgbClr val="7030A0"/>
                                          </a:solidFill>
                                          <a:effectLst/>
                                          <a:latin typeface="Cambria Math" panose="02040503050406030204" pitchFamily="18" charset="0"/>
                                        </a:rPr>
                                      </m:ctrlPr>
                                    </m:radPr>
                                    <m:deg/>
                                    <m:e>
                                      <m:sSup>
                                        <m:sSupPr>
                                          <m:ctrlPr>
                                            <a:rPr lang="en-GB" sz="1400" b="1" i="1">
                                              <a:solidFill>
                                                <a:srgbClr val="7030A0"/>
                                              </a:solidFill>
                                              <a:effectLst/>
                                              <a:latin typeface="Cambria Math" panose="02040503050406030204" pitchFamily="18" charset="0"/>
                                            </a:rPr>
                                          </m:ctrlPr>
                                        </m:sSupPr>
                                        <m:e>
                                          <m:r>
                                            <a:rPr lang="en-US" sz="1400" b="1" i="1">
                                              <a:solidFill>
                                                <a:srgbClr val="7030A0"/>
                                              </a:solidFill>
                                              <a:effectLst/>
                                              <a:latin typeface="Cambria Math" panose="02040503050406030204" pitchFamily="18" charset="0"/>
                                            </a:rPr>
                                            <m:t>𝒂</m:t>
                                          </m:r>
                                        </m:e>
                                        <m:sup>
                                          <m:r>
                                            <a:rPr lang="en-US" sz="1400" b="1" i="1">
                                              <a:solidFill>
                                                <a:srgbClr val="7030A0"/>
                                              </a:solidFill>
                                              <a:effectLst/>
                                              <a:latin typeface="Cambria Math" panose="02040503050406030204" pitchFamily="18" charset="0"/>
                                            </a:rPr>
                                            <m:t>𝟐</m:t>
                                          </m:r>
                                        </m:sup>
                                      </m:sSup>
                                      <m:r>
                                        <a:rPr lang="en-US" sz="1400" b="1">
                                          <a:solidFill>
                                            <a:srgbClr val="7030A0"/>
                                          </a:solidFill>
                                          <a:effectLst/>
                                          <a:latin typeface="Cambria Math" panose="02040503050406030204" pitchFamily="18" charset="0"/>
                                        </a:rPr>
                                        <m:t>+</m:t>
                                      </m:r>
                                      <m:sSup>
                                        <m:sSupPr>
                                          <m:ctrlPr>
                                            <a:rPr lang="en-GB" sz="1400" b="1" i="1">
                                              <a:solidFill>
                                                <a:srgbClr val="7030A0"/>
                                              </a:solidFill>
                                              <a:effectLst/>
                                              <a:latin typeface="Cambria Math" panose="02040503050406030204" pitchFamily="18" charset="0"/>
                                            </a:rPr>
                                          </m:ctrlPr>
                                        </m:sSupPr>
                                        <m:e>
                                          <m:r>
                                            <a:rPr lang="en-US" sz="1400" b="1" i="1">
                                              <a:solidFill>
                                                <a:srgbClr val="7030A0"/>
                                              </a:solidFill>
                                              <a:effectLst/>
                                              <a:latin typeface="Cambria Math" panose="02040503050406030204" pitchFamily="18" charset="0"/>
                                            </a:rPr>
                                            <m:t>𝒃</m:t>
                                          </m:r>
                                        </m:e>
                                        <m:sup>
                                          <m:r>
                                            <a:rPr lang="en-US" sz="1400" b="1" i="1">
                                              <a:solidFill>
                                                <a:srgbClr val="7030A0"/>
                                              </a:solidFill>
                                              <a:effectLst/>
                                              <a:latin typeface="Cambria Math" panose="02040503050406030204" pitchFamily="18" charset="0"/>
                                            </a:rPr>
                                            <m:t>𝟐</m:t>
                                          </m:r>
                                        </m:sup>
                                      </m:sSup>
                                      <m:r>
                                        <a:rPr lang="en-US" sz="1400" b="1">
                                          <a:solidFill>
                                            <a:srgbClr val="7030A0"/>
                                          </a:solidFill>
                                          <a:effectLst/>
                                          <a:latin typeface="Cambria Math" panose="02040503050406030204" pitchFamily="18" charset="0"/>
                                        </a:rPr>
                                        <m:t>+</m:t>
                                      </m:r>
                                      <m:sSup>
                                        <m:sSupPr>
                                          <m:ctrlPr>
                                            <a:rPr lang="en-GB" sz="1400" b="1" i="1">
                                              <a:solidFill>
                                                <a:srgbClr val="7030A0"/>
                                              </a:solidFill>
                                              <a:effectLst/>
                                              <a:latin typeface="Cambria Math" panose="02040503050406030204" pitchFamily="18" charset="0"/>
                                            </a:rPr>
                                          </m:ctrlPr>
                                        </m:sSupPr>
                                        <m:e>
                                          <m:r>
                                            <a:rPr lang="en-US" sz="1400" b="1" i="1">
                                              <a:solidFill>
                                                <a:srgbClr val="7030A0"/>
                                              </a:solidFill>
                                              <a:effectLst/>
                                              <a:latin typeface="Cambria Math" panose="02040503050406030204" pitchFamily="18" charset="0"/>
                                            </a:rPr>
                                            <m:t>𝒄</m:t>
                                          </m:r>
                                        </m:e>
                                        <m:sup>
                                          <m:r>
                                            <a:rPr lang="en-US" sz="1400" b="1" i="1">
                                              <a:solidFill>
                                                <a:srgbClr val="7030A0"/>
                                              </a:solidFill>
                                              <a:effectLst/>
                                              <a:latin typeface="Cambria Math" panose="02040503050406030204" pitchFamily="18" charset="0"/>
                                            </a:rPr>
                                            <m:t>𝟐</m:t>
                                          </m:r>
                                        </m:sup>
                                      </m:sSup>
                                      <m:r>
                                        <a:rPr lang="en-US" sz="1400" b="1">
                                          <a:solidFill>
                                            <a:srgbClr val="7030A0"/>
                                          </a:solidFill>
                                          <a:effectLst/>
                                          <a:latin typeface="Cambria Math" panose="02040503050406030204" pitchFamily="18" charset="0"/>
                                        </a:rPr>
                                        <m:t>−</m:t>
                                      </m:r>
                                      <m:r>
                                        <a:rPr lang="en-US" sz="1400" b="1" i="1">
                                          <a:solidFill>
                                            <a:srgbClr val="7030A0"/>
                                          </a:solidFill>
                                          <a:effectLst/>
                                          <a:latin typeface="Cambria Math" panose="02040503050406030204" pitchFamily="18" charset="0"/>
                                        </a:rPr>
                                        <m:t>𝐚𝐛</m:t>
                                      </m:r>
                                      <m:r>
                                        <a:rPr lang="en-US" sz="1400" b="1">
                                          <a:solidFill>
                                            <a:srgbClr val="7030A0"/>
                                          </a:solidFill>
                                          <a:effectLst/>
                                          <a:latin typeface="Cambria Math" panose="02040503050406030204" pitchFamily="18" charset="0"/>
                                        </a:rPr>
                                        <m:t>−</m:t>
                                      </m:r>
                                      <m:r>
                                        <a:rPr lang="en-US" sz="1400" b="1" i="1">
                                          <a:solidFill>
                                            <a:srgbClr val="7030A0"/>
                                          </a:solidFill>
                                          <a:effectLst/>
                                          <a:latin typeface="Cambria Math" panose="02040503050406030204" pitchFamily="18" charset="0"/>
                                        </a:rPr>
                                        <m:t>𝐚𝐜</m:t>
                                      </m:r>
                                      <m:r>
                                        <a:rPr lang="en-US" sz="1400" b="1">
                                          <a:solidFill>
                                            <a:srgbClr val="7030A0"/>
                                          </a:solidFill>
                                          <a:effectLst/>
                                          <a:latin typeface="Cambria Math" panose="02040503050406030204" pitchFamily="18" charset="0"/>
                                        </a:rPr>
                                        <m:t>−</m:t>
                                      </m:r>
                                      <m:r>
                                        <a:rPr lang="en-US" sz="1400" b="1" i="1">
                                          <a:solidFill>
                                            <a:srgbClr val="7030A0"/>
                                          </a:solidFill>
                                          <a:effectLst/>
                                          <a:latin typeface="Cambria Math" panose="02040503050406030204" pitchFamily="18" charset="0"/>
                                        </a:rPr>
                                        <m:t>𝒄𝒃</m:t>
                                      </m:r>
                                    </m:e>
                                  </m:rad>
                                </m:num>
                                <m:den>
                                  <m:rad>
                                    <m:radPr>
                                      <m:degHide m:val="on"/>
                                      <m:ctrlPr>
                                        <a:rPr lang="en-GB" sz="1400" b="1" i="1">
                                          <a:solidFill>
                                            <a:srgbClr val="7030A0"/>
                                          </a:solidFill>
                                          <a:effectLst/>
                                          <a:latin typeface="Cambria Math" panose="02040503050406030204" pitchFamily="18" charset="0"/>
                                        </a:rPr>
                                      </m:ctrlPr>
                                    </m:radPr>
                                    <m:deg/>
                                    <m:e>
                                      <m:r>
                                        <a:rPr lang="en-US" sz="1400" b="1" i="1">
                                          <a:solidFill>
                                            <a:srgbClr val="7030A0"/>
                                          </a:solidFill>
                                          <a:effectLst/>
                                          <a:latin typeface="Cambria Math" panose="02040503050406030204" pitchFamily="18" charset="0"/>
                                        </a:rPr>
                                        <m:t>𝟐</m:t>
                                      </m:r>
                                    </m:e>
                                  </m:rad>
                                  <m:r>
                                    <a:rPr lang="en-US" sz="1400" b="1">
                                      <a:solidFill>
                                        <a:srgbClr val="7030A0"/>
                                      </a:solidFill>
                                      <a:effectLst/>
                                      <a:latin typeface="Cambria Math" panose="02040503050406030204" pitchFamily="18" charset="0"/>
                                    </a:rPr>
                                    <m:t>(</m:t>
                                  </m:r>
                                  <m:r>
                                    <a:rPr lang="en-US" sz="1400" b="1" i="1">
                                      <a:solidFill>
                                        <a:srgbClr val="7030A0"/>
                                      </a:solidFill>
                                      <a:effectLst/>
                                      <a:latin typeface="Cambria Math" panose="02040503050406030204" pitchFamily="18" charset="0"/>
                                    </a:rPr>
                                    <m:t>𝐚</m:t>
                                  </m:r>
                                  <m:r>
                                    <a:rPr lang="en-US" sz="1400" b="1">
                                      <a:solidFill>
                                        <a:srgbClr val="7030A0"/>
                                      </a:solidFill>
                                      <a:effectLst/>
                                      <a:latin typeface="Cambria Math" panose="02040503050406030204" pitchFamily="18" charset="0"/>
                                    </a:rPr>
                                    <m:t>+</m:t>
                                  </m:r>
                                  <m:r>
                                    <a:rPr lang="en-US" sz="1400" b="1" i="1">
                                      <a:solidFill>
                                        <a:srgbClr val="7030A0"/>
                                      </a:solidFill>
                                      <a:effectLst/>
                                      <a:latin typeface="Cambria Math" panose="02040503050406030204" pitchFamily="18" charset="0"/>
                                    </a:rPr>
                                    <m:t>𝐛</m:t>
                                  </m:r>
                                  <m:r>
                                    <a:rPr lang="en-US" sz="1400" b="1">
                                      <a:solidFill>
                                        <a:srgbClr val="7030A0"/>
                                      </a:solidFill>
                                      <a:effectLst/>
                                      <a:latin typeface="Cambria Math" panose="02040503050406030204" pitchFamily="18" charset="0"/>
                                    </a:rPr>
                                    <m:t>+</m:t>
                                  </m:r>
                                  <m:r>
                                    <a:rPr lang="en-US" sz="1400" b="1" i="1">
                                      <a:solidFill>
                                        <a:srgbClr val="7030A0"/>
                                      </a:solidFill>
                                      <a:effectLst/>
                                      <a:latin typeface="Cambria Math" panose="02040503050406030204" pitchFamily="18" charset="0"/>
                                    </a:rPr>
                                    <m:t>𝐜</m:t>
                                  </m:r>
                                  <m:r>
                                    <a:rPr lang="en-US" sz="1400" b="1">
                                      <a:solidFill>
                                        <a:srgbClr val="7030A0"/>
                                      </a:solidFill>
                                      <a:effectLst/>
                                      <a:latin typeface="Cambria Math" panose="02040503050406030204" pitchFamily="18" charset="0"/>
                                    </a:rPr>
                                    <m:t>)</m:t>
                                  </m:r>
                                </m:den>
                              </m:f>
                            </m:oMath>
                          </a14:m>
                          <a:r>
                            <a:rPr lang="en-US" sz="1400" b="1" dirty="0">
                              <a:solidFill>
                                <a:srgbClr val="7030A0"/>
                              </a:solidFill>
                              <a:effectLst/>
                            </a:rPr>
                            <a:t> </a:t>
                          </a:r>
                          <a:endParaRPr lang="en-GB" sz="1400" b="1" dirty="0">
                            <a:solidFill>
                              <a:srgbClr val="7030A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710320929"/>
                      </a:ext>
                    </a:extLst>
                  </a:tr>
                </a:tbl>
              </a:graphicData>
            </a:graphic>
          </p:graphicFrame>
        </mc:Choice>
        <mc:Fallback xmlns="">
          <p:graphicFrame>
            <p:nvGraphicFramePr>
              <p:cNvPr id="4" name="Content Placeholder 3"/>
              <p:cNvGraphicFramePr>
                <a:graphicFrameLocks noGrp="1"/>
              </p:cNvGraphicFramePr>
              <p:nvPr>
                <p:ph sz="quarter" idx="15"/>
                <p:extLst>
                  <p:ext uri="{D42A27DB-BD31-4B8C-83A1-F6EECF244321}">
                    <p14:modId xmlns:p14="http://schemas.microsoft.com/office/powerpoint/2010/main" val="2722435000"/>
                  </p:ext>
                </p:extLst>
              </p:nvPr>
            </p:nvGraphicFramePr>
            <p:xfrm>
              <a:off x="407368" y="1484784"/>
              <a:ext cx="11377264" cy="4192135"/>
            </p:xfrm>
            <a:graphic>
              <a:graphicData uri="http://schemas.openxmlformats.org/drawingml/2006/table">
                <a:tbl>
                  <a:tblPr firstRow="1" firstCol="1" bandRow="1">
                    <a:tableStyleId>{C083E6E3-FA7D-4D7B-A595-EF9225AFEA82}</a:tableStyleId>
                  </a:tblPr>
                  <a:tblGrid>
                    <a:gridCol w="1326589">
                      <a:extLst>
                        <a:ext uri="{9D8B030D-6E8A-4147-A177-3AD203B41FA5}">
                          <a16:colId xmlns:a16="http://schemas.microsoft.com/office/drawing/2014/main" val="2188089715"/>
                        </a:ext>
                      </a:extLst>
                    </a:gridCol>
                    <a:gridCol w="2248147">
                      <a:extLst>
                        <a:ext uri="{9D8B030D-6E8A-4147-A177-3AD203B41FA5}">
                          <a16:colId xmlns:a16="http://schemas.microsoft.com/office/drawing/2014/main" val="1261815697"/>
                        </a:ext>
                      </a:extLst>
                    </a:gridCol>
                    <a:gridCol w="1640602">
                      <a:extLst>
                        <a:ext uri="{9D8B030D-6E8A-4147-A177-3AD203B41FA5}">
                          <a16:colId xmlns:a16="http://schemas.microsoft.com/office/drawing/2014/main" val="2414506585"/>
                        </a:ext>
                      </a:extLst>
                    </a:gridCol>
                    <a:gridCol w="3740844">
                      <a:extLst>
                        <a:ext uri="{9D8B030D-6E8A-4147-A177-3AD203B41FA5}">
                          <a16:colId xmlns:a16="http://schemas.microsoft.com/office/drawing/2014/main" val="1213060568"/>
                        </a:ext>
                      </a:extLst>
                    </a:gridCol>
                    <a:gridCol w="2421082">
                      <a:extLst>
                        <a:ext uri="{9D8B030D-6E8A-4147-A177-3AD203B41FA5}">
                          <a16:colId xmlns:a16="http://schemas.microsoft.com/office/drawing/2014/main" val="4051347087"/>
                        </a:ext>
                      </a:extLst>
                    </a:gridCol>
                  </a:tblGrid>
                  <a:tr h="576064">
                    <a:tc>
                      <a:txBody>
                        <a:bodyPr/>
                        <a:lstStyle/>
                        <a:p>
                          <a:pPr>
                            <a:spcBef>
                              <a:spcPts val="300"/>
                            </a:spcBef>
                            <a:spcAft>
                              <a:spcPts val="300"/>
                            </a:spcAft>
                          </a:pPr>
                          <a:r>
                            <a:rPr lang="en-US" sz="1400" dirty="0">
                              <a:effectLst/>
                            </a:rPr>
                            <a:t>Distribution</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300"/>
                            </a:spcAft>
                          </a:pPr>
                          <a:r>
                            <a:rPr lang="en-US" sz="1400" dirty="0">
                              <a:effectLst/>
                            </a:rPr>
                            <a:t>Parameters</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300"/>
                            </a:spcAft>
                          </a:pPr>
                          <a:r>
                            <a:rPr lang="en-US" sz="1400" dirty="0">
                              <a:effectLst/>
                            </a:rPr>
                            <a:t>Deterministic value</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300"/>
                            </a:spcAft>
                          </a:pPr>
                          <a:r>
                            <a:rPr lang="en-US" sz="1400" dirty="0">
                              <a:effectLst/>
                            </a:rPr>
                            <a:t>PDF</a:t>
                          </a:r>
                          <a:endParaRPr lang="en-GB"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300"/>
                            </a:spcBef>
                            <a:spcAft>
                              <a:spcPts val="300"/>
                            </a:spcAft>
                          </a:pPr>
                          <a:r>
                            <a:rPr lang="en-US" sz="1400" dirty="0" smtClean="0">
                              <a:solidFill>
                                <a:srgbClr val="7030A0"/>
                              </a:solidFill>
                            </a:rPr>
                            <a:t>Coefficient of variation (</a:t>
                          </a:r>
                          <a:r>
                            <a:rPr lang="en-US" sz="1400" b="1" dirty="0" smtClean="0">
                              <a:solidFill>
                                <a:srgbClr val="7030A0"/>
                              </a:solidFill>
                              <a:effectLst/>
                            </a:rPr>
                            <a:t>CV) </a:t>
                          </a:r>
                          <a:r>
                            <a:rPr lang="en-US" sz="1400" b="1" dirty="0">
                              <a:solidFill>
                                <a:srgbClr val="7030A0"/>
                              </a:solidFill>
                              <a:effectLst/>
                            </a:rPr>
                            <a:t>calculation</a:t>
                          </a:r>
                          <a:endParaRPr lang="en-GB" sz="1400" b="1" dirty="0">
                            <a:solidFill>
                              <a:srgbClr val="7030A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636023667"/>
                      </a:ext>
                    </a:extLst>
                  </a:tr>
                  <a:tr h="964311">
                    <a:tc>
                      <a:txBody>
                        <a:bodyPr/>
                        <a:lstStyle/>
                        <a:p>
                          <a:pPr>
                            <a:spcBef>
                              <a:spcPts val="300"/>
                            </a:spcBef>
                            <a:spcAft>
                              <a:spcPts val="0"/>
                            </a:spcAft>
                          </a:pPr>
                          <a:r>
                            <a:rPr lang="en-US" sz="1400" dirty="0">
                              <a:effectLst/>
                            </a:rPr>
                            <a:t>Lognormal</a:t>
                          </a:r>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59079" t="-60759" r="-347425" b="-287342"/>
                          </a:stretch>
                        </a:blipFill>
                      </a:tcPr>
                    </a:tc>
                    <a:tc>
                      <a:txBody>
                        <a:bodyPr/>
                        <a:lstStyle/>
                        <a:p>
                          <a:endParaRPr lang="en-US"/>
                        </a:p>
                      </a:txBody>
                      <a:tcPr marL="68580" marR="68580" marT="0" marB="0" anchor="ctr">
                        <a:blipFill>
                          <a:blip r:embed="rId3"/>
                          <a:stretch>
                            <a:fillRect l="-218216" t="-60759" r="-376580" b="-287342"/>
                          </a:stretch>
                        </a:blipFill>
                      </a:tcPr>
                    </a:tc>
                    <a:tc>
                      <a:txBody>
                        <a:bodyPr/>
                        <a:lstStyle/>
                        <a:p>
                          <a:endParaRPr lang="en-US"/>
                        </a:p>
                      </a:txBody>
                      <a:tcPr marL="68580" marR="68580" marT="0" marB="0" anchor="ctr">
                        <a:blipFill>
                          <a:blip r:embed="rId3"/>
                          <a:stretch>
                            <a:fillRect l="-139414" t="-60759" r="-64984" b="-287342"/>
                          </a:stretch>
                        </a:blipFill>
                      </a:tcPr>
                    </a:tc>
                    <a:tc>
                      <a:txBody>
                        <a:bodyPr/>
                        <a:lstStyle/>
                        <a:p>
                          <a:endParaRPr lang="en-US"/>
                        </a:p>
                      </a:txBody>
                      <a:tcPr marL="68580" marR="68580" marT="0" marB="0" anchor="ctr">
                        <a:blipFill>
                          <a:blip r:embed="rId3"/>
                          <a:stretch>
                            <a:fillRect l="-369347" t="-60759" r="-251" b="-287342"/>
                          </a:stretch>
                        </a:blipFill>
                      </a:tcPr>
                    </a:tc>
                    <a:extLst>
                      <a:ext uri="{0D108BD9-81ED-4DB2-BD59-A6C34878D82A}">
                        <a16:rowId xmlns:a16="http://schemas.microsoft.com/office/drawing/2014/main" val="3918184016"/>
                      </a:ext>
                    </a:extLst>
                  </a:tr>
                  <a:tr h="929640">
                    <a:tc>
                      <a:txBody>
                        <a:bodyPr/>
                        <a:lstStyle/>
                        <a:p>
                          <a:pPr>
                            <a:spcBef>
                              <a:spcPts val="300"/>
                            </a:spcBef>
                            <a:spcAft>
                              <a:spcPts val="0"/>
                            </a:spcAft>
                          </a:pPr>
                          <a:r>
                            <a:rPr lang="en-US" sz="1400" dirty="0">
                              <a:effectLst/>
                            </a:rPr>
                            <a:t>Normal</a:t>
                          </a:r>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59079" t="-166013" r="-347425" b="-196732"/>
                          </a:stretch>
                        </a:blipFill>
                      </a:tcPr>
                    </a:tc>
                    <a:tc>
                      <a:txBody>
                        <a:bodyPr/>
                        <a:lstStyle/>
                        <a:p>
                          <a:endParaRPr lang="en-US"/>
                        </a:p>
                      </a:txBody>
                      <a:tcPr marL="68580" marR="68580" marT="0" marB="0" anchor="ctr">
                        <a:blipFill>
                          <a:blip r:embed="rId3"/>
                          <a:stretch>
                            <a:fillRect l="-218216" t="-166013" r="-376580" b="-196732"/>
                          </a:stretch>
                        </a:blipFill>
                      </a:tcPr>
                    </a:tc>
                    <a:tc>
                      <a:txBody>
                        <a:bodyPr/>
                        <a:lstStyle/>
                        <a:p>
                          <a:endParaRPr lang="en-US"/>
                        </a:p>
                      </a:txBody>
                      <a:tcPr marL="68580" marR="68580" marT="0" marB="0" anchor="ctr">
                        <a:blipFill>
                          <a:blip r:embed="rId3"/>
                          <a:stretch>
                            <a:fillRect l="-139414" t="-166013" r="-64984" b="-196732"/>
                          </a:stretch>
                        </a:blipFill>
                      </a:tcPr>
                    </a:tc>
                    <a:tc>
                      <a:txBody>
                        <a:bodyPr/>
                        <a:lstStyle/>
                        <a:p>
                          <a:endParaRPr lang="en-US"/>
                        </a:p>
                      </a:txBody>
                      <a:tcPr marL="68580" marR="68580" marT="0" marB="0" anchor="ctr">
                        <a:blipFill>
                          <a:blip r:embed="rId3"/>
                          <a:stretch>
                            <a:fillRect l="-369347" t="-166013" r="-251" b="-196732"/>
                          </a:stretch>
                        </a:blipFill>
                      </a:tcPr>
                    </a:tc>
                    <a:extLst>
                      <a:ext uri="{0D108BD9-81ED-4DB2-BD59-A6C34878D82A}">
                        <a16:rowId xmlns:a16="http://schemas.microsoft.com/office/drawing/2014/main" val="162511812"/>
                      </a:ext>
                    </a:extLst>
                  </a:tr>
                  <a:tr h="754380">
                    <a:tc>
                      <a:txBody>
                        <a:bodyPr/>
                        <a:lstStyle/>
                        <a:p>
                          <a:pPr>
                            <a:spcBef>
                              <a:spcPts val="300"/>
                            </a:spcBef>
                            <a:spcAft>
                              <a:spcPts val="0"/>
                            </a:spcAft>
                          </a:pPr>
                          <a:r>
                            <a:rPr lang="en-US" sz="1400">
                              <a:effectLst/>
                            </a:rPr>
                            <a:t>Uniform</a:t>
                          </a:r>
                          <a:endParaRPr lang="en-GB"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59079" t="-328226" r="-347425" b="-142742"/>
                          </a:stretch>
                        </a:blipFill>
                      </a:tcPr>
                    </a:tc>
                    <a:tc>
                      <a:txBody>
                        <a:bodyPr/>
                        <a:lstStyle/>
                        <a:p>
                          <a:endParaRPr lang="en-US"/>
                        </a:p>
                      </a:txBody>
                      <a:tcPr marL="68580" marR="68580" marT="0" marB="0" anchor="ctr">
                        <a:blipFill>
                          <a:blip r:embed="rId3"/>
                          <a:stretch>
                            <a:fillRect l="-218216" t="-328226" r="-376580" b="-142742"/>
                          </a:stretch>
                        </a:blipFill>
                      </a:tcPr>
                    </a:tc>
                    <a:tc>
                      <a:txBody>
                        <a:bodyPr/>
                        <a:lstStyle/>
                        <a:p>
                          <a:endParaRPr lang="en-US"/>
                        </a:p>
                      </a:txBody>
                      <a:tcPr marL="68580" marR="68580" marT="0" marB="0" anchor="ctr">
                        <a:blipFill>
                          <a:blip r:embed="rId3"/>
                          <a:stretch>
                            <a:fillRect l="-139414" t="-328226" r="-64984" b="-142742"/>
                          </a:stretch>
                        </a:blipFill>
                      </a:tcPr>
                    </a:tc>
                    <a:tc>
                      <a:txBody>
                        <a:bodyPr/>
                        <a:lstStyle/>
                        <a:p>
                          <a:endParaRPr lang="en-US"/>
                        </a:p>
                      </a:txBody>
                      <a:tcPr marL="68580" marR="68580" marT="0" marB="0" anchor="ctr">
                        <a:blipFill>
                          <a:blip r:embed="rId3"/>
                          <a:stretch>
                            <a:fillRect l="-369347" t="-328226" r="-251" b="-142742"/>
                          </a:stretch>
                        </a:blipFill>
                      </a:tcPr>
                    </a:tc>
                    <a:extLst>
                      <a:ext uri="{0D108BD9-81ED-4DB2-BD59-A6C34878D82A}">
                        <a16:rowId xmlns:a16="http://schemas.microsoft.com/office/drawing/2014/main" val="1123274618"/>
                      </a:ext>
                    </a:extLst>
                  </a:tr>
                  <a:tr h="967740">
                    <a:tc>
                      <a:txBody>
                        <a:bodyPr/>
                        <a:lstStyle/>
                        <a:p>
                          <a:pPr>
                            <a:spcBef>
                              <a:spcPts val="300"/>
                            </a:spcBef>
                            <a:spcAft>
                              <a:spcPts val="0"/>
                            </a:spcAft>
                          </a:pPr>
                          <a:r>
                            <a:rPr lang="en-US" sz="1400">
                              <a:effectLst/>
                            </a:rPr>
                            <a:t>Triangular</a:t>
                          </a:r>
                          <a:endParaRPr lang="en-GB"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59079" t="-333962" r="-347425" b="-11321"/>
                          </a:stretch>
                        </a:blipFill>
                      </a:tcPr>
                    </a:tc>
                    <a:tc>
                      <a:txBody>
                        <a:bodyPr/>
                        <a:lstStyle/>
                        <a:p>
                          <a:endParaRPr lang="en-US"/>
                        </a:p>
                      </a:txBody>
                      <a:tcPr marL="68580" marR="68580" marT="0" marB="0" anchor="ctr">
                        <a:blipFill>
                          <a:blip r:embed="rId3"/>
                          <a:stretch>
                            <a:fillRect l="-218216" t="-333962" r="-376580" b="-11321"/>
                          </a:stretch>
                        </a:blipFill>
                      </a:tcPr>
                    </a:tc>
                    <a:tc>
                      <a:txBody>
                        <a:bodyPr/>
                        <a:lstStyle/>
                        <a:p>
                          <a:endParaRPr lang="en-US"/>
                        </a:p>
                      </a:txBody>
                      <a:tcPr marL="68580" marR="68580" marT="0" marB="0" anchor="ctr">
                        <a:blipFill>
                          <a:blip r:embed="rId3"/>
                          <a:stretch>
                            <a:fillRect l="-139414" t="-333962" r="-64984" b="-11321"/>
                          </a:stretch>
                        </a:blipFill>
                      </a:tcPr>
                    </a:tc>
                    <a:tc>
                      <a:txBody>
                        <a:bodyPr/>
                        <a:lstStyle/>
                        <a:p>
                          <a:endParaRPr lang="en-US"/>
                        </a:p>
                      </a:txBody>
                      <a:tcPr marL="68580" marR="68580" marT="0" marB="0" anchor="ctr">
                        <a:blipFill>
                          <a:blip r:embed="rId3"/>
                          <a:stretch>
                            <a:fillRect l="-369347" t="-333962" r="-251" b="-11321"/>
                          </a:stretch>
                        </a:blipFill>
                      </a:tcPr>
                    </a:tc>
                    <a:extLst>
                      <a:ext uri="{0D108BD9-81ED-4DB2-BD59-A6C34878D82A}">
                        <a16:rowId xmlns:a16="http://schemas.microsoft.com/office/drawing/2014/main" val="710320929"/>
                      </a:ext>
                    </a:extLst>
                  </a:tr>
                </a:tbl>
              </a:graphicData>
            </a:graphic>
          </p:graphicFrame>
        </mc:Fallback>
      </mc:AlternateContent>
    </p:spTree>
    <p:extLst>
      <p:ext uri="{BB962C8B-B14F-4D97-AF65-F5344CB8AC3E}">
        <p14:creationId xmlns:p14="http://schemas.microsoft.com/office/powerpoint/2010/main" val="1059907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background</a:t>
            </a:r>
            <a:endParaRPr lang="en-GB" dirty="0"/>
          </a:p>
        </p:txBody>
      </p:sp>
      <p:sp>
        <p:nvSpPr>
          <p:cNvPr id="4" name="Rectangle: Rounded Corners 22">
            <a:extLst>
              <a:ext uri="{FF2B5EF4-FFF2-40B4-BE49-F238E27FC236}">
                <a16:creationId xmlns:a16="http://schemas.microsoft.com/office/drawing/2014/main" id="{26DFEE22-606A-456E-BDE8-5F7168E83DC5}"/>
              </a:ext>
            </a:extLst>
          </p:cNvPr>
          <p:cNvSpPr/>
          <p:nvPr/>
        </p:nvSpPr>
        <p:spPr>
          <a:xfrm>
            <a:off x="6186064" y="4797152"/>
            <a:ext cx="4968552" cy="618708"/>
          </a:xfrm>
          <a:prstGeom prst="roundRect">
            <a:avLst>
              <a:gd name="adj" fmla="val 10895"/>
            </a:avLst>
          </a:prstGeom>
          <a:solidFill>
            <a:schemeClr val="accent3">
              <a:lumMod val="20000"/>
              <a:lumOff val="80000"/>
              <a:alpha val="50000"/>
            </a:schemeClr>
          </a:solidFill>
          <a:ln>
            <a:noFill/>
          </a:ln>
        </p:spPr>
        <p:txBody>
          <a:bodyPr wrap="square">
            <a:spAutoFit/>
          </a:bodyPr>
          <a:lstStyle/>
          <a:p>
            <a:pPr>
              <a:spcAft>
                <a:spcPts val="600"/>
              </a:spcAft>
            </a:pPr>
            <a:r>
              <a:rPr lang="en-US" sz="1600" dirty="0" smtClean="0"/>
              <a:t>Aggregate </a:t>
            </a:r>
            <a:r>
              <a:rPr lang="en-US" sz="1600" dirty="0"/>
              <a:t>CVs from a mix </a:t>
            </a:r>
            <a:r>
              <a:rPr lang="en-US" sz="1600" dirty="0" smtClean="0"/>
              <a:t>of symmetric </a:t>
            </a:r>
            <a:r>
              <a:rPr lang="en-US" sz="1600" dirty="0"/>
              <a:t>and asymmetric PDFs in a compound manner is </a:t>
            </a:r>
            <a:r>
              <a:rPr lang="en-US" sz="1600" dirty="0" smtClean="0"/>
              <a:t>unclear</a:t>
            </a:r>
            <a:endParaRPr lang="en-US" sz="1600" dirty="0"/>
          </a:p>
        </p:txBody>
      </p:sp>
      <p:sp>
        <p:nvSpPr>
          <p:cNvPr id="6" name="Rectangle: Rounded Corners 22">
            <a:extLst>
              <a:ext uri="{FF2B5EF4-FFF2-40B4-BE49-F238E27FC236}">
                <a16:creationId xmlns:a16="http://schemas.microsoft.com/office/drawing/2014/main" id="{26DFEE22-606A-456E-BDE8-5F7168E83DC5}"/>
              </a:ext>
            </a:extLst>
          </p:cNvPr>
          <p:cNvSpPr/>
          <p:nvPr/>
        </p:nvSpPr>
        <p:spPr>
          <a:xfrm>
            <a:off x="479376" y="4797152"/>
            <a:ext cx="5112568" cy="618708"/>
          </a:xfrm>
          <a:prstGeom prst="roundRect">
            <a:avLst>
              <a:gd name="adj" fmla="val 10895"/>
            </a:avLst>
          </a:prstGeom>
          <a:solidFill>
            <a:schemeClr val="accent3">
              <a:lumMod val="20000"/>
              <a:lumOff val="80000"/>
              <a:alpha val="50000"/>
            </a:schemeClr>
          </a:solidFill>
          <a:ln>
            <a:noFill/>
          </a:ln>
        </p:spPr>
        <p:txBody>
          <a:bodyPr wrap="square">
            <a:spAutoFit/>
          </a:bodyPr>
          <a:lstStyle/>
          <a:p>
            <a:pPr>
              <a:spcAft>
                <a:spcPts val="600"/>
              </a:spcAft>
            </a:pPr>
            <a:r>
              <a:rPr lang="en-US" sz="1600" dirty="0"/>
              <a:t>Formulae to denote inputs of varying PDFs by </a:t>
            </a:r>
            <a:r>
              <a:rPr lang="en-US" sz="1600" dirty="0" smtClean="0"/>
              <a:t>respective </a:t>
            </a:r>
            <a:r>
              <a:rPr lang="en-US" sz="1600" dirty="0"/>
              <a:t>CVs are defined</a:t>
            </a:r>
          </a:p>
        </p:txBody>
      </p:sp>
      <p:sp>
        <p:nvSpPr>
          <p:cNvPr id="8" name="Rectangle: Rounded Corners 22">
            <a:extLst>
              <a:ext uri="{FF2B5EF4-FFF2-40B4-BE49-F238E27FC236}">
                <a16:creationId xmlns:a16="http://schemas.microsoft.com/office/drawing/2014/main" id="{26DFEE22-606A-456E-BDE8-5F7168E83DC5}"/>
              </a:ext>
            </a:extLst>
          </p:cNvPr>
          <p:cNvSpPr/>
          <p:nvPr/>
        </p:nvSpPr>
        <p:spPr>
          <a:xfrm>
            <a:off x="479376" y="3475736"/>
            <a:ext cx="5112568" cy="618708"/>
          </a:xfrm>
          <a:prstGeom prst="roundRect">
            <a:avLst>
              <a:gd name="adj" fmla="val 10895"/>
            </a:avLst>
          </a:prstGeom>
          <a:solidFill>
            <a:schemeClr val="accent3">
              <a:lumMod val="20000"/>
              <a:lumOff val="80000"/>
              <a:alpha val="50000"/>
            </a:schemeClr>
          </a:solidFill>
          <a:ln>
            <a:noFill/>
          </a:ln>
        </p:spPr>
        <p:txBody>
          <a:bodyPr wrap="square">
            <a:spAutoFit/>
          </a:bodyPr>
          <a:lstStyle/>
          <a:p>
            <a:pPr>
              <a:spcAft>
                <a:spcPts val="600"/>
              </a:spcAft>
            </a:pPr>
            <a:r>
              <a:rPr lang="en-US" sz="1600" dirty="0"/>
              <a:t>Compound aggregation of quantitative and qualitative uncertainties given by different </a:t>
            </a:r>
            <a:r>
              <a:rPr lang="en-US" sz="1600" dirty="0" smtClean="0"/>
              <a:t>PDFs</a:t>
            </a:r>
            <a:endParaRPr lang="en-US" sz="1600" dirty="0"/>
          </a:p>
        </p:txBody>
      </p:sp>
      <p:sp>
        <p:nvSpPr>
          <p:cNvPr id="10" name="Rectangle: Rounded Corners 22">
            <a:extLst>
              <a:ext uri="{FF2B5EF4-FFF2-40B4-BE49-F238E27FC236}">
                <a16:creationId xmlns:a16="http://schemas.microsoft.com/office/drawing/2014/main" id="{26DFEE22-606A-456E-BDE8-5F7168E83DC5}"/>
              </a:ext>
            </a:extLst>
          </p:cNvPr>
          <p:cNvSpPr/>
          <p:nvPr/>
        </p:nvSpPr>
        <p:spPr>
          <a:xfrm>
            <a:off x="479376" y="2843052"/>
            <a:ext cx="5112568" cy="358200"/>
          </a:xfrm>
          <a:prstGeom prst="roundRect">
            <a:avLst>
              <a:gd name="adj" fmla="val 10895"/>
            </a:avLst>
          </a:prstGeom>
          <a:solidFill>
            <a:schemeClr val="accent3">
              <a:lumMod val="20000"/>
              <a:lumOff val="80000"/>
              <a:alpha val="50000"/>
            </a:schemeClr>
          </a:solidFill>
          <a:ln>
            <a:noFill/>
          </a:ln>
        </p:spPr>
        <p:txBody>
          <a:bodyPr wrap="square">
            <a:spAutoFit/>
          </a:bodyPr>
          <a:lstStyle/>
          <a:p>
            <a:pPr>
              <a:spcAft>
                <a:spcPts val="600"/>
              </a:spcAft>
            </a:pPr>
            <a:r>
              <a:rPr lang="en-US" sz="1600" dirty="0"/>
              <a:t>Considerations of qualitative </a:t>
            </a:r>
            <a:r>
              <a:rPr lang="en-US" sz="1600" dirty="0" smtClean="0"/>
              <a:t>uncertainty</a:t>
            </a:r>
            <a:endParaRPr lang="en-US" sz="1600" dirty="0"/>
          </a:p>
        </p:txBody>
      </p:sp>
      <p:sp>
        <p:nvSpPr>
          <p:cNvPr id="11" name="Rectangle: Rounded Corners 22">
            <a:extLst>
              <a:ext uri="{FF2B5EF4-FFF2-40B4-BE49-F238E27FC236}">
                <a16:creationId xmlns:a16="http://schemas.microsoft.com/office/drawing/2014/main" id="{26DFEE22-606A-456E-BDE8-5F7168E83DC5}"/>
              </a:ext>
            </a:extLst>
          </p:cNvPr>
          <p:cNvSpPr/>
          <p:nvPr/>
        </p:nvSpPr>
        <p:spPr>
          <a:xfrm>
            <a:off x="479376" y="1950369"/>
            <a:ext cx="5112568" cy="618708"/>
          </a:xfrm>
          <a:prstGeom prst="roundRect">
            <a:avLst>
              <a:gd name="adj" fmla="val 10895"/>
            </a:avLst>
          </a:prstGeom>
          <a:solidFill>
            <a:schemeClr val="accent3">
              <a:lumMod val="20000"/>
              <a:lumOff val="80000"/>
              <a:alpha val="50000"/>
            </a:schemeClr>
          </a:solidFill>
          <a:ln>
            <a:noFill/>
          </a:ln>
        </p:spPr>
        <p:txBody>
          <a:bodyPr wrap="square">
            <a:spAutoFit/>
          </a:bodyPr>
          <a:lstStyle/>
          <a:p>
            <a:pPr>
              <a:spcAft>
                <a:spcPts val="600"/>
              </a:spcAft>
            </a:pPr>
            <a:r>
              <a:rPr lang="en-GB" sz="1600" dirty="0"/>
              <a:t>Many uncertainty quantification approaches follow the </a:t>
            </a:r>
            <a:r>
              <a:rPr lang="en-US" sz="1600" dirty="0"/>
              <a:t>5-stage process defined in the GUM</a:t>
            </a:r>
            <a:r>
              <a:rPr lang="en-GB" sz="1600" dirty="0"/>
              <a:t> </a:t>
            </a:r>
          </a:p>
        </p:txBody>
      </p:sp>
      <p:sp>
        <p:nvSpPr>
          <p:cNvPr id="13" name="Rectangle: Rounded Corners 22">
            <a:extLst>
              <a:ext uri="{FF2B5EF4-FFF2-40B4-BE49-F238E27FC236}">
                <a16:creationId xmlns:a16="http://schemas.microsoft.com/office/drawing/2014/main" id="{26DFEE22-606A-456E-BDE8-5F7168E83DC5}"/>
              </a:ext>
            </a:extLst>
          </p:cNvPr>
          <p:cNvSpPr/>
          <p:nvPr/>
        </p:nvSpPr>
        <p:spPr>
          <a:xfrm>
            <a:off x="6168008" y="3605990"/>
            <a:ext cx="2376264" cy="358200"/>
          </a:xfrm>
          <a:prstGeom prst="roundRect">
            <a:avLst>
              <a:gd name="adj" fmla="val 10895"/>
            </a:avLst>
          </a:prstGeom>
          <a:solidFill>
            <a:schemeClr val="accent3">
              <a:lumMod val="20000"/>
              <a:lumOff val="80000"/>
              <a:alpha val="50000"/>
            </a:schemeClr>
          </a:solidFill>
          <a:ln>
            <a:noFill/>
          </a:ln>
        </p:spPr>
        <p:txBody>
          <a:bodyPr wrap="square">
            <a:spAutoFit/>
          </a:bodyPr>
          <a:lstStyle/>
          <a:p>
            <a:pPr algn="ctr">
              <a:spcAft>
                <a:spcPts val="600"/>
              </a:spcAft>
            </a:pPr>
            <a:r>
              <a:rPr lang="en-US" sz="1600" dirty="0" smtClean="0"/>
              <a:t>Coefficient </a:t>
            </a:r>
            <a:r>
              <a:rPr lang="en-US" sz="1600" dirty="0"/>
              <a:t>of Variation</a:t>
            </a:r>
          </a:p>
        </p:txBody>
      </p:sp>
      <p:sp>
        <p:nvSpPr>
          <p:cNvPr id="17" name="Rectangle: Rounded Corners 22">
            <a:extLst>
              <a:ext uri="{FF2B5EF4-FFF2-40B4-BE49-F238E27FC236}">
                <a16:creationId xmlns:a16="http://schemas.microsoft.com/office/drawing/2014/main" id="{26DFEE22-606A-456E-BDE8-5F7168E83DC5}"/>
              </a:ext>
            </a:extLst>
          </p:cNvPr>
          <p:cNvSpPr/>
          <p:nvPr/>
        </p:nvSpPr>
        <p:spPr>
          <a:xfrm>
            <a:off x="6168008" y="2843306"/>
            <a:ext cx="2376264" cy="358200"/>
          </a:xfrm>
          <a:prstGeom prst="roundRect">
            <a:avLst>
              <a:gd name="adj" fmla="val 10895"/>
            </a:avLst>
          </a:prstGeom>
          <a:solidFill>
            <a:schemeClr val="accent3">
              <a:lumMod val="20000"/>
              <a:lumOff val="80000"/>
              <a:alpha val="50000"/>
            </a:schemeClr>
          </a:solidFill>
          <a:ln>
            <a:noFill/>
          </a:ln>
        </p:spPr>
        <p:txBody>
          <a:bodyPr wrap="square">
            <a:spAutoFit/>
          </a:bodyPr>
          <a:lstStyle/>
          <a:p>
            <a:pPr algn="ctr">
              <a:spcAft>
                <a:spcPts val="600"/>
              </a:spcAft>
            </a:pPr>
            <a:r>
              <a:rPr lang="en-US" sz="1600" dirty="0" smtClean="0"/>
              <a:t>Pedigree </a:t>
            </a:r>
            <a:r>
              <a:rPr lang="en-US" sz="1600" dirty="0"/>
              <a:t>approach</a:t>
            </a:r>
          </a:p>
        </p:txBody>
      </p:sp>
      <p:sp>
        <p:nvSpPr>
          <p:cNvPr id="24" name="Right Arrow 23"/>
          <p:cNvSpPr/>
          <p:nvPr/>
        </p:nvSpPr>
        <p:spPr>
          <a:xfrm>
            <a:off x="5684216" y="3593043"/>
            <a:ext cx="409576" cy="384094"/>
          </a:xfrm>
          <a:prstGeom prst="rightArrow">
            <a:avLst>
              <a:gd name="adj1" fmla="val 50000"/>
              <a:gd name="adj2" fmla="val 54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5" name="Right Arrow 24"/>
          <p:cNvSpPr/>
          <p:nvPr/>
        </p:nvSpPr>
        <p:spPr>
          <a:xfrm>
            <a:off x="5686424" y="2830359"/>
            <a:ext cx="409576" cy="384094"/>
          </a:xfrm>
          <a:prstGeom prst="rightArrow">
            <a:avLst>
              <a:gd name="adj1" fmla="val 50000"/>
              <a:gd name="adj2" fmla="val 54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6" name="Rectangle: Rounded Corners 22">
            <a:extLst>
              <a:ext uri="{FF2B5EF4-FFF2-40B4-BE49-F238E27FC236}">
                <a16:creationId xmlns:a16="http://schemas.microsoft.com/office/drawing/2014/main" id="{26DFEE22-606A-456E-BDE8-5F7168E83DC5}"/>
              </a:ext>
            </a:extLst>
          </p:cNvPr>
          <p:cNvSpPr/>
          <p:nvPr/>
        </p:nvSpPr>
        <p:spPr>
          <a:xfrm>
            <a:off x="6168008" y="1950369"/>
            <a:ext cx="3528392" cy="618708"/>
          </a:xfrm>
          <a:prstGeom prst="roundRect">
            <a:avLst>
              <a:gd name="adj" fmla="val 10895"/>
            </a:avLst>
          </a:prstGeom>
          <a:solidFill>
            <a:schemeClr val="accent3">
              <a:lumMod val="20000"/>
              <a:lumOff val="80000"/>
              <a:alpha val="50000"/>
            </a:schemeClr>
          </a:solidFill>
          <a:ln>
            <a:noFill/>
          </a:ln>
        </p:spPr>
        <p:txBody>
          <a:bodyPr wrap="square">
            <a:spAutoFit/>
          </a:bodyPr>
          <a:lstStyle/>
          <a:p>
            <a:pPr algn="ctr">
              <a:spcAft>
                <a:spcPts val="600"/>
              </a:spcAft>
            </a:pPr>
            <a:r>
              <a:rPr lang="en-US" sz="1600" dirty="0" smtClean="0"/>
              <a:t>Consideration of qualitative factors not sufficient for complex systems</a:t>
            </a:r>
            <a:endParaRPr lang="en-US" sz="1600" dirty="0"/>
          </a:p>
        </p:txBody>
      </p:sp>
      <p:sp>
        <p:nvSpPr>
          <p:cNvPr id="27" name="Right Arrow 26"/>
          <p:cNvSpPr/>
          <p:nvPr/>
        </p:nvSpPr>
        <p:spPr>
          <a:xfrm>
            <a:off x="5684216" y="2067675"/>
            <a:ext cx="409576" cy="384094"/>
          </a:xfrm>
          <a:prstGeom prst="rightArrow">
            <a:avLst>
              <a:gd name="adj1" fmla="val 50000"/>
              <a:gd name="adj2" fmla="val 54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8" name="Right Arrow 27"/>
          <p:cNvSpPr/>
          <p:nvPr/>
        </p:nvSpPr>
        <p:spPr>
          <a:xfrm>
            <a:off x="5684216" y="4914459"/>
            <a:ext cx="409576" cy="384094"/>
          </a:xfrm>
          <a:prstGeom prst="rightArrow">
            <a:avLst>
              <a:gd name="adj1" fmla="val 50000"/>
              <a:gd name="adj2" fmla="val 54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Tree>
    <p:extLst>
      <p:ext uri="{BB962C8B-B14F-4D97-AF65-F5344CB8AC3E}">
        <p14:creationId xmlns:p14="http://schemas.microsoft.com/office/powerpoint/2010/main" val="3592341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Framework development: Compound uncertainty aggregation </a:t>
            </a:r>
            <a:endParaRPr lang="en-GB" dirty="0"/>
          </a:p>
        </p:txBody>
      </p:sp>
      <p:pic>
        <p:nvPicPr>
          <p:cNvPr id="13" name="Picture 12"/>
          <p:cNvPicPr>
            <a:picLocks noChangeAspect="1"/>
          </p:cNvPicPr>
          <p:nvPr/>
        </p:nvPicPr>
        <p:blipFill rotWithShape="1">
          <a:blip r:embed="rId3"/>
          <a:srcRect l="1409" t="-1" r="2526" b="4494"/>
          <a:stretch/>
        </p:blipFill>
        <p:spPr bwMode="auto">
          <a:xfrm>
            <a:off x="3287688" y="1267200"/>
            <a:ext cx="5509265" cy="4777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9773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Framework development: Compound uncertainty aggregation </a:t>
            </a:r>
            <a:endParaRPr lang="en-GB" dirty="0"/>
          </a:p>
        </p:txBody>
      </p:sp>
      <p:pic>
        <p:nvPicPr>
          <p:cNvPr id="12" name="Picture 11"/>
          <p:cNvPicPr>
            <a:picLocks noChangeAspect="1"/>
          </p:cNvPicPr>
          <p:nvPr/>
        </p:nvPicPr>
        <p:blipFill>
          <a:blip r:embed="rId3"/>
          <a:stretch>
            <a:fillRect/>
          </a:stretch>
        </p:blipFill>
        <p:spPr>
          <a:xfrm>
            <a:off x="1991544" y="1052736"/>
            <a:ext cx="7992888" cy="5105619"/>
          </a:xfrm>
          <a:prstGeom prst="rect">
            <a:avLst/>
          </a:prstGeom>
        </p:spPr>
      </p:pic>
      <p:sp>
        <p:nvSpPr>
          <p:cNvPr id="3" name="Rectangle 2"/>
          <p:cNvSpPr/>
          <p:nvPr/>
        </p:nvSpPr>
        <p:spPr>
          <a:xfrm>
            <a:off x="2023726" y="2427806"/>
            <a:ext cx="8028892" cy="3665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439816" y="5445224"/>
            <a:ext cx="331236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807968" y="1052737"/>
            <a:ext cx="4140460" cy="510561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439816" y="4365104"/>
            <a:ext cx="1368151" cy="187220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11824" y="1052735"/>
            <a:ext cx="1296144" cy="188412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218812" y="1889488"/>
            <a:ext cx="293012" cy="47322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664797" y="1267200"/>
            <a:ext cx="1069317" cy="442674"/>
          </a:xfrm>
          <a:prstGeom prst="roundRect">
            <a:avLst/>
          </a:prstGeom>
          <a:solidFill>
            <a:schemeClr val="bg1">
              <a:alpha val="50000"/>
            </a:schemeClr>
          </a:solidFill>
          <a:ln>
            <a:noFill/>
          </a:ln>
        </p:spPr>
        <p:txBody>
          <a:bodyPr wrap="square">
            <a:spAutoFit/>
          </a:bodyPr>
          <a:lstStyle/>
          <a:p>
            <a:pPr>
              <a:spcAft>
                <a:spcPts val="600"/>
              </a:spcAft>
            </a:pPr>
            <a:r>
              <a:rPr lang="en-GB" sz="2000" b="1" dirty="0">
                <a:solidFill>
                  <a:schemeClr val="accent3"/>
                </a:solidFill>
                <a:latin typeface="Arial" panose="020B0604020202020204" pitchFamily="34" charset="0"/>
                <a:cs typeface="Arial" panose="020B0604020202020204" pitchFamily="34" charset="0"/>
              </a:rPr>
              <a:t>Step 1</a:t>
            </a:r>
          </a:p>
        </p:txBody>
      </p:sp>
      <p:sp>
        <p:nvSpPr>
          <p:cNvPr id="13" name="Rounded Rectangle 12"/>
          <p:cNvSpPr/>
          <p:nvPr/>
        </p:nvSpPr>
        <p:spPr>
          <a:xfrm>
            <a:off x="664797" y="1267200"/>
            <a:ext cx="1069317" cy="442674"/>
          </a:xfrm>
          <a:prstGeom prst="roundRect">
            <a:avLst/>
          </a:prstGeom>
          <a:solidFill>
            <a:schemeClr val="bg1"/>
          </a:solidFill>
          <a:ln>
            <a:noFill/>
          </a:ln>
        </p:spPr>
        <p:txBody>
          <a:bodyPr wrap="square">
            <a:spAutoFit/>
          </a:bodyPr>
          <a:lstStyle/>
          <a:p>
            <a:pPr>
              <a:spcAft>
                <a:spcPts val="600"/>
              </a:spcAft>
            </a:pPr>
            <a:r>
              <a:rPr lang="en-GB" sz="2000" b="1" dirty="0">
                <a:solidFill>
                  <a:schemeClr val="accent3"/>
                </a:solidFill>
                <a:latin typeface="Arial" panose="020B0604020202020204" pitchFamily="34" charset="0"/>
                <a:cs typeface="Arial" panose="020B0604020202020204" pitchFamily="34" charset="0"/>
              </a:rPr>
              <a:t>Step </a:t>
            </a:r>
            <a:r>
              <a:rPr lang="en-GB" sz="2000" b="1" dirty="0" smtClean="0">
                <a:solidFill>
                  <a:schemeClr val="accent3"/>
                </a:solidFill>
                <a:latin typeface="Arial" panose="020B0604020202020204" pitchFamily="34" charset="0"/>
                <a:cs typeface="Arial" panose="020B0604020202020204" pitchFamily="34" charset="0"/>
              </a:rPr>
              <a:t>2</a:t>
            </a:r>
            <a:endParaRPr lang="en-GB" sz="2000" b="1" dirty="0">
              <a:solidFill>
                <a:schemeClr val="accent3"/>
              </a:solidFill>
              <a:latin typeface="Arial" panose="020B0604020202020204" pitchFamily="34" charset="0"/>
              <a:cs typeface="Arial" panose="020B0604020202020204" pitchFamily="34" charset="0"/>
            </a:endParaRPr>
          </a:p>
        </p:txBody>
      </p:sp>
      <p:sp>
        <p:nvSpPr>
          <p:cNvPr id="17" name="Rounded Rectangle 16"/>
          <p:cNvSpPr/>
          <p:nvPr/>
        </p:nvSpPr>
        <p:spPr>
          <a:xfrm>
            <a:off x="664797" y="1267200"/>
            <a:ext cx="1258561" cy="442674"/>
          </a:xfrm>
          <a:prstGeom prst="roundRect">
            <a:avLst/>
          </a:prstGeom>
          <a:solidFill>
            <a:schemeClr val="bg1"/>
          </a:solidFill>
          <a:ln>
            <a:noFill/>
          </a:ln>
        </p:spPr>
        <p:txBody>
          <a:bodyPr wrap="square">
            <a:spAutoFit/>
          </a:bodyPr>
          <a:lstStyle/>
          <a:p>
            <a:pPr>
              <a:spcAft>
                <a:spcPts val="600"/>
              </a:spcAft>
            </a:pPr>
            <a:r>
              <a:rPr lang="en-GB" sz="2000" b="1" dirty="0">
                <a:solidFill>
                  <a:schemeClr val="accent3"/>
                </a:solidFill>
                <a:latin typeface="Arial" panose="020B0604020202020204" pitchFamily="34" charset="0"/>
                <a:cs typeface="Arial" panose="020B0604020202020204" pitchFamily="34" charset="0"/>
              </a:rPr>
              <a:t>Step </a:t>
            </a:r>
            <a:r>
              <a:rPr lang="en-GB" sz="2000" b="1" dirty="0" smtClean="0">
                <a:solidFill>
                  <a:schemeClr val="accent3"/>
                </a:solidFill>
                <a:latin typeface="Arial" panose="020B0604020202020204" pitchFamily="34" charset="0"/>
                <a:cs typeface="Arial" panose="020B0604020202020204" pitchFamily="34" charset="0"/>
              </a:rPr>
              <a:t>2a</a:t>
            </a:r>
            <a:endParaRPr lang="en-GB" sz="200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9215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4" grpId="0" animBg="1"/>
      <p:bldP spid="15" grpId="0" animBg="1"/>
      <p:bldP spid="16" grpId="0" animBg="1"/>
      <p:bldP spid="13" grpId="0" animBg="1"/>
      <p:bldP spid="17" grpId="0" animBg="1"/>
    </p:bldLst>
  </p:timing>
</p:sld>
</file>

<file path=ppt/theme/theme1.xml><?xml version="1.0" encoding="utf-8"?>
<a:theme xmlns:a="http://schemas.openxmlformats.org/drawingml/2006/main" name="TES-Template-4x3-01">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Presentation-Template-Wide" id="{B610CD15-AEE4-49E4-8834-28297B32991C}" vid="{DE80DB07-A962-43C0-B9D3-3365918C4A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07997AD3A3974DB64C4CAB9438FE59" ma:contentTypeVersion="13" ma:contentTypeDescription="Create a new document." ma:contentTypeScope="" ma:versionID="dffa6c51da3d86c22e81a3c7668b2cc4">
  <xsd:schema xmlns:xsd="http://www.w3.org/2001/XMLSchema" xmlns:xs="http://www.w3.org/2001/XMLSchema" xmlns:p="http://schemas.microsoft.com/office/2006/metadata/properties" xmlns:ns3="b02a2e6d-94b9-4d43-8427-e98c51604dce" xmlns:ns4="e9780cab-beab-46ae-8c45-14380e9421e3" targetNamespace="http://schemas.microsoft.com/office/2006/metadata/properties" ma:root="true" ma:fieldsID="b8afab6b970c8adb1489b6c02fe3aa9d" ns3:_="" ns4:_="">
    <xsd:import namespace="b02a2e6d-94b9-4d43-8427-e98c51604dce"/>
    <xsd:import namespace="e9780cab-beab-46ae-8c45-14380e9421e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2a2e6d-94b9-4d43-8427-e98c51604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780cab-beab-46ae-8c45-14380e9421e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5958AC-2F1F-4399-BE32-BE3A781556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2a2e6d-94b9-4d43-8427-e98c51604dce"/>
    <ds:schemaRef ds:uri="e9780cab-beab-46ae-8c45-14380e9421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2FDF69-5A1A-4E32-A5EE-49837B61342A}">
  <ds:schemaRefs>
    <ds:schemaRef ds:uri="http://schemas.microsoft.com/sharepoint/v3/contenttype/forms"/>
  </ds:schemaRefs>
</ds:datastoreItem>
</file>

<file path=customXml/itemProps3.xml><?xml version="1.0" encoding="utf-8"?>
<ds:datastoreItem xmlns:ds="http://schemas.openxmlformats.org/officeDocument/2006/customXml" ds:itemID="{6429D86A-3AF6-48A4-855F-0A95E6AF055E}">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e9780cab-beab-46ae-8c45-14380e9421e3"/>
    <ds:schemaRef ds:uri="http://schemas.microsoft.com/office/2006/documentManagement/types"/>
    <ds:schemaRef ds:uri="b02a2e6d-94b9-4d43-8427-e98c51604dc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TES-Presentation-Template-Wide</Template>
  <TotalTime>4118</TotalTime>
  <Words>4461</Words>
  <Application>Microsoft Office PowerPoint</Application>
  <PresentationFormat>Widescreen</PresentationFormat>
  <Paragraphs>593</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SimSun</vt:lpstr>
      <vt:lpstr>Arial</vt:lpstr>
      <vt:lpstr>Calibri</vt:lpstr>
      <vt:lpstr>Cambria Math</vt:lpstr>
      <vt:lpstr>Times New Roman</vt:lpstr>
      <vt:lpstr>TES-Template-4x3-01</vt:lpstr>
      <vt:lpstr>PowerPoint Presentation</vt:lpstr>
      <vt:lpstr>Overview</vt:lpstr>
      <vt:lpstr>Introduction</vt:lpstr>
      <vt:lpstr>Research background</vt:lpstr>
      <vt:lpstr>Research background</vt:lpstr>
      <vt:lpstr>Research background</vt:lpstr>
      <vt:lpstr>Research background</vt:lpstr>
      <vt:lpstr>Framework development: Compound uncertainty aggregation </vt:lpstr>
      <vt:lpstr>Framework development: Compound uncertainty aggregation </vt:lpstr>
      <vt:lpstr>Framework development: Compound uncertainty aggregation </vt:lpstr>
      <vt:lpstr>Framework development: Compound uncertainty aggregation </vt:lpstr>
      <vt:lpstr>Framework development: Compound uncertainty aggregation </vt:lpstr>
      <vt:lpstr>Framework implementation: Heat exchanger test rig</vt:lpstr>
      <vt:lpstr>Framework implementation: Heat exchanger test rig</vt:lpstr>
      <vt:lpstr>Framework implementation: Heat exchanger test rig</vt:lpstr>
      <vt:lpstr>Framework implementation: Heat exchanger test rig</vt:lpstr>
      <vt:lpstr>Framework implementation: Heat exchanger test rig</vt:lpstr>
      <vt:lpstr>Framework implementation: Heat exchanger test rig</vt:lpstr>
      <vt:lpstr>Discussion and conclusions</vt:lpstr>
      <vt:lpstr>Discussion and conclusions</vt:lpstr>
      <vt:lpstr>Discussion and 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 Robin</dc:creator>
  <cp:lastModifiedBy>Grenyer, Alex</cp:lastModifiedBy>
  <cp:revision>179</cp:revision>
  <cp:lastPrinted>2014-09-02T09:13:37Z</cp:lastPrinted>
  <dcterms:created xsi:type="dcterms:W3CDTF">2019-11-27T15:05:23Z</dcterms:created>
  <dcterms:modified xsi:type="dcterms:W3CDTF">2020-11-06T10:48:37Z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0x0101001F07997AD3A3974DB64C4CAB9438FE59</vt:lpwstr>
  </property>
</Properties>
</file>