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45" r:id="rId5"/>
    <p:sldMasterId id="2147483752" r:id="rId6"/>
  </p:sldMasterIdLst>
  <p:notesMasterIdLst>
    <p:notesMasterId r:id="rId9"/>
  </p:notesMasterIdLst>
  <p:handoutMasterIdLst>
    <p:handoutMasterId r:id="rId10"/>
  </p:handoutMasterIdLst>
  <p:sldIdLst>
    <p:sldId id="272" r:id="rId7"/>
    <p:sldId id="274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647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3" userDrawn="1">
          <p15:clr>
            <a:srgbClr val="A4A3A4"/>
          </p15:clr>
        </p15:guide>
        <p15:guide id="5" pos="4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06D"/>
    <a:srgbClr val="DD7A0F"/>
    <a:srgbClr val="2F444E"/>
    <a:srgbClr val="354248"/>
    <a:srgbClr val="091932"/>
    <a:srgbClr val="344248"/>
    <a:srgbClr val="384A50"/>
    <a:srgbClr val="0099C4"/>
    <a:srgbClr val="633E88"/>
    <a:srgbClr val="2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86427"/>
  </p:normalViewPr>
  <p:slideViewPr>
    <p:cSldViewPr>
      <p:cViewPr varScale="1">
        <p:scale>
          <a:sx n="84" d="100"/>
          <a:sy n="84" d="100"/>
        </p:scale>
        <p:origin x="1286" y="82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39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>
                <a:latin typeface="Arial" charset="0"/>
                <a:ea typeface="Arial" charset="0"/>
                <a:cs typeface="Arial" charset="0"/>
              </a:rPr>
              <a:t>01/11/2019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>
                <a:latin typeface="Arial" charset="0"/>
                <a:ea typeface="Arial" charset="0"/>
                <a:cs typeface="Arial" charset="0"/>
              </a:rPr>
              <a:t>‹#›</a:t>
            </a:fld>
            <a:endParaRPr lang="en-GB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CE1C2-7DC9-FC47-9848-69281FD2BD18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FC8D-FEAC-3A4D-B17B-284E661AD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149080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5229200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Bold 18pt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602128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5B7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5B7813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1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812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44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2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820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DD7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4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or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53898" y="1700460"/>
            <a:ext cx="4698522" cy="2160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i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28pt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653898" y="4005064"/>
            <a:ext cx="4698522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 </a:t>
            </a:r>
            <a:br>
              <a:rPr lang="en-GB" dirty="0" smtClean="0"/>
            </a:br>
            <a:r>
              <a:rPr lang="en-GB" dirty="0" smtClean="0"/>
              <a:t>Arial Bold 20pt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55102" y="4941168"/>
            <a:ext cx="4698522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  <p:sp>
        <p:nvSpPr>
          <p:cNvPr id="5" name="Text Placeholder 17"/>
          <p:cNvSpPr txBox="1">
            <a:spLocks/>
          </p:cNvSpPr>
          <p:nvPr userDrawn="1"/>
        </p:nvSpPr>
        <p:spPr>
          <a:xfrm>
            <a:off x="3653898" y="5661248"/>
            <a:ext cx="4698522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/>
              <a:t>www.cranfield.ac.uk</a:t>
            </a:r>
            <a:endParaRPr lang="en-GB" sz="1800" b="0" dirty="0" smtClean="0"/>
          </a:p>
        </p:txBody>
      </p:sp>
      <p:sp>
        <p:nvSpPr>
          <p:cNvPr id="10" name="Rectangle 9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853294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79094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1"/>
            <a:ext cx="5022558" cy="3816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2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670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7"/>
            <a:ext cx="5022558" cy="47521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2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853294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2"/>
            <a:ext cx="8532948" cy="4032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5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1412777"/>
            <a:ext cx="8532949" cy="4752105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5526" y="404664"/>
            <a:ext cx="8532948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Slide Title, Arial Bold 24pt</a:t>
            </a:r>
            <a:endParaRPr lang="en-GB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1412777"/>
            <a:ext cx="8532484" cy="47521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8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4914546" cy="57602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/>
            </a:lvl2pPr>
            <a:lvl3pPr>
              <a:lnSpc>
                <a:spcPct val="100000"/>
              </a:lnSpc>
              <a:defRPr sz="2000" b="0" i="0"/>
            </a:lvl3pPr>
            <a:lvl4pPr>
              <a:lnSpc>
                <a:spcPct val="100000"/>
              </a:lnSpc>
              <a:defRPr sz="2000" b="0" i="0"/>
            </a:lvl4pPr>
            <a:lvl5pPr marL="16287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 i="0"/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404665"/>
            <a:ext cx="3401616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1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05525" y="404665"/>
            <a:ext cx="8532949" cy="5760217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305526" y="404665"/>
            <a:ext cx="8532484" cy="576021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4626474" y="404663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305526" y="404662"/>
            <a:ext cx="4211536" cy="576021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7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3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97514" y="188640"/>
            <a:ext cx="120613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" y="1518897"/>
            <a:ext cx="2556750" cy="2556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3309496" cy="1836446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607746" y="2504884"/>
            <a:ext cx="478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3200" b="1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07747" y="341161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rPr>
              <a:t>T: +44 (0)1234 750111</a:t>
            </a:r>
            <a:endParaRPr lang="en-US" sz="2800" b="1" dirty="0" smtClean="0">
              <a:solidFill>
                <a:srgbClr val="0099C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27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7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</a:t>
            </a:r>
            <a:br>
              <a:rPr lang="en-GB" dirty="0" smtClean="0"/>
            </a:br>
            <a:r>
              <a:rPr lang="en-GB" dirty="0" smtClean="0"/>
              <a:t>Arial Bold 22pt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07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5B7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36pt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</a:t>
            </a:r>
            <a:br>
              <a:rPr lang="en-GB" dirty="0" smtClean="0"/>
            </a:br>
            <a:r>
              <a:rPr lang="en-GB" dirty="0" smtClean="0"/>
              <a:t>Arial Bold 22pt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3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5526" y="1412776"/>
            <a:ext cx="5022558" cy="792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>
                <a:solidFill>
                  <a:srgbClr val="0099C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Sub-header, 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2348880"/>
            <a:ext cx="5022558" cy="40324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7" hasCustomPrompt="1"/>
          </p:nvPr>
        </p:nvSpPr>
        <p:spPr>
          <a:xfrm>
            <a:off x="5436394" y="1412777"/>
            <a:ext cx="3401616" cy="496855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bg>
      <p:bgPr>
        <a:solidFill>
          <a:srgbClr val="8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4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36pt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</a:t>
            </a:r>
            <a:br>
              <a:rPr lang="en-GB" dirty="0" smtClean="0"/>
            </a:br>
            <a:r>
              <a:rPr lang="en-GB" dirty="0" smtClean="0"/>
              <a:t>Arial Bold 22pt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9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bg>
      <p:bgPr>
        <a:solidFill>
          <a:srgbClr val="442B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36pt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</a:t>
            </a:r>
            <a:br>
              <a:rPr lang="en-GB" dirty="0" smtClean="0"/>
            </a:br>
            <a:r>
              <a:rPr lang="en-GB" dirty="0" smtClean="0"/>
              <a:t>Arial Bold 22pt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3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bg>
      <p:bgPr>
        <a:solidFill>
          <a:srgbClr val="820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</a:t>
            </a:r>
            <a:br>
              <a:rPr lang="en-GB" dirty="0" smtClean="0"/>
            </a:br>
            <a:r>
              <a:rPr lang="en-GB" dirty="0" smtClean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54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DD7A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4" y="-27384"/>
            <a:ext cx="12223573" cy="6875887"/>
          </a:xfrm>
          <a:prstGeom prst="rect">
            <a:avLst/>
          </a:prstGeom>
        </p:spPr>
      </p:pic>
      <p:sp>
        <p:nvSpPr>
          <p:cNvPr id="3" name="Text Placeholder 17"/>
          <p:cNvSpPr txBox="1">
            <a:spLocks/>
          </p:cNvSpPr>
          <p:nvPr userDrawn="1"/>
        </p:nvSpPr>
        <p:spPr>
          <a:xfrm>
            <a:off x="600075" y="6057886"/>
            <a:ext cx="2668191" cy="5040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None/>
              <a:defRPr sz="2200" b="1" kern="1200" baseline="0">
                <a:solidFill>
                  <a:srgbClr val="0919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charset="0"/>
              <a:buChar char="•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Courier New" charset="0"/>
              <a:buChar char="o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charset="2"/>
              <a:buChar char="§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.HelveticaNeueDeskInterface-Regular" charset="0"/>
              <a:buChar char="-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err="1" smtClean="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rPr>
              <a:t>www.cranfield.ac.uk</a:t>
            </a:r>
            <a:endParaRPr lang="en-GB" sz="1800" b="0" dirty="0" smtClean="0">
              <a:solidFill>
                <a:srgbClr val="0C406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7678" y="2492896"/>
            <a:ext cx="4318398" cy="17899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Presentation or Chapter Title, Arial Bold 36pt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307679" y="4437112"/>
            <a:ext cx="4318399" cy="648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Presenter’s Name and Title,</a:t>
            </a:r>
            <a:br>
              <a:rPr lang="en-GB" dirty="0" smtClean="0"/>
            </a:br>
            <a:r>
              <a:rPr lang="en-GB" dirty="0" smtClean="0"/>
              <a:t>Arial Bold 22pt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307679" y="5239461"/>
            <a:ext cx="4318398" cy="49379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dirty="0" smtClean="0"/>
              <a:t>Date, Arial 20pt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2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copy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5436394" y="1412777"/>
            <a:ext cx="340161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1412775"/>
            <a:ext cx="5022558" cy="4968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3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5525" y="1412776"/>
            <a:ext cx="8532949" cy="4968550"/>
          </a:xfrm>
          <a:prstGeom prst="rect">
            <a:avLst/>
          </a:prstGeom>
        </p:spPr>
        <p:txBody>
          <a:bodyPr numCol="2" spcCol="144000"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1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Body copy, Arial 20pt minimum</a:t>
            </a:r>
          </a:p>
          <a:p>
            <a:pPr lvl="0"/>
            <a:r>
              <a:rPr lang="en-GB" dirty="0" smtClean="0"/>
              <a:t>Column 2</a:t>
            </a:r>
          </a:p>
          <a:p>
            <a:pPr lvl="0"/>
            <a:r>
              <a:rPr lang="en-US" dirty="0" smtClean="0"/>
              <a:t>Bullet points should always be circular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3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305526" y="1412777"/>
            <a:ext cx="8532484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90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21" hasCustomPrompt="1"/>
          </p:nvPr>
        </p:nvSpPr>
        <p:spPr>
          <a:xfrm>
            <a:off x="4626474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05991" y="1412777"/>
            <a:ext cx="4211536" cy="496854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p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923928" cy="6857999"/>
          </a:xfrm>
          <a:prstGeom prst="rect">
            <a:avLst/>
          </a:prstGeom>
          <a:solidFill>
            <a:srgbClr val="27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923928" y="0"/>
            <a:ext cx="5220072" cy="685799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Image/media area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05526" y="404665"/>
            <a:ext cx="3330370" cy="59766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57175" indent="-257175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lnSpc>
                <a:spcPct val="100000"/>
              </a:lnSpc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403200"/>
            <a:ext cx="743345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324000"/>
            <a:ext cx="972000" cy="97200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05526" y="6414383"/>
            <a:ext cx="378042" cy="3269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0C406D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97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2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44" r:id="rId1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5100" y="403200"/>
            <a:ext cx="85320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Arial Bold 24pt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100" y="1411201"/>
            <a:ext cx="8532000" cy="4769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 minimum</a:t>
            </a:r>
          </a:p>
          <a:p>
            <a:pPr lvl="0"/>
            <a:r>
              <a:rPr lang="en-US" dirty="0" smtClean="0"/>
              <a:t>Bullet points should always be round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C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678234" y="641438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1400" dirty="0" err="1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Cranfield</a:t>
            </a:r>
            <a:r>
              <a:rPr lang="en-US" sz="14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University</a:t>
            </a:r>
            <a:endParaRPr lang="en-US" sz="140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Footer Placeholder 16"/>
          <p:cNvSpPr txBox="1">
            <a:spLocks/>
          </p:cNvSpPr>
          <p:nvPr userDrawn="1"/>
        </p:nvSpPr>
        <p:spPr>
          <a:xfrm>
            <a:off x="305526" y="6414383"/>
            <a:ext cx="3086100" cy="30709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B87E66-6AAE-F643-B8FD-9355C1B5527C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8" r:id="rId2"/>
    <p:sldLayoutId id="2147483729" r:id="rId3"/>
    <p:sldLayoutId id="2147483709" r:id="rId4"/>
    <p:sldLayoutId id="2147483710" r:id="rId5"/>
    <p:sldLayoutId id="2147483712" r:id="rId6"/>
    <p:sldLayoutId id="2147483717" r:id="rId7"/>
    <p:sldLayoutId id="2147483718" r:id="rId8"/>
    <p:sldLayoutId id="2147483714" r:id="rId9"/>
    <p:sldLayoutId id="2147483727" r:id="rId10"/>
    <p:sldLayoutId id="2147483711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rgbClr val="0C40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7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5526" y="1412776"/>
            <a:ext cx="7290810" cy="792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1. </a:t>
            </a:r>
            <a:r>
              <a:rPr lang="en-GB" dirty="0"/>
              <a:t>Published </a:t>
            </a:r>
            <a:r>
              <a:rPr lang="en-GB" dirty="0" smtClean="0"/>
              <a:t>work (</a:t>
            </a:r>
            <a:r>
              <a:rPr lang="en-GB" dirty="0"/>
              <a:t>Remote </a:t>
            </a:r>
            <a:r>
              <a:rPr lang="en-GB" dirty="0" smtClean="0"/>
              <a:t>Sensing Journal) - Effect of different flood types - 2015 Cockermouth flood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Remote </a:t>
            </a:r>
            <a:r>
              <a:rPr lang="en-GB" dirty="0"/>
              <a:t>sensing </a:t>
            </a:r>
            <a:r>
              <a:rPr lang="en-GB" dirty="0" smtClean="0"/>
              <a:t>in flood modelling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2633033"/>
            <a:ext cx="8260134" cy="3539343"/>
            <a:chOff x="395536" y="2636912"/>
            <a:chExt cx="8260134" cy="35393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636912"/>
              <a:ext cx="8260134" cy="353934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355976" y="2924945"/>
              <a:ext cx="3096344" cy="2880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Fluvial +  Pluvial</a:t>
              </a:r>
              <a:endParaRPr lang="en-GB" sz="1200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592727" y="1412776"/>
            <a:ext cx="1210568" cy="1906689"/>
            <a:chOff x="4521292" y="4804199"/>
            <a:chExt cx="972747" cy="1532112"/>
          </a:xfrm>
        </p:grpSpPr>
        <p:grpSp>
          <p:nvGrpSpPr>
            <p:cNvPr id="16" name="Group 15"/>
            <p:cNvGrpSpPr/>
            <p:nvPr/>
          </p:nvGrpSpPr>
          <p:grpSpPr>
            <a:xfrm>
              <a:off x="4521292" y="4804199"/>
              <a:ext cx="972747" cy="1532112"/>
              <a:chOff x="-4278175" y="4659590"/>
              <a:chExt cx="972820" cy="153225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9" r="20752"/>
              <a:stretch/>
            </p:blipFill>
            <p:spPr bwMode="auto">
              <a:xfrm>
                <a:off x="-4278175" y="4659590"/>
                <a:ext cx="972820" cy="15322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ounded Rectangle 18"/>
              <p:cNvSpPr/>
              <p:nvPr/>
            </p:nvSpPr>
            <p:spPr>
              <a:xfrm>
                <a:off x="-3724925" y="5520203"/>
                <a:ext cx="35993" cy="3598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17" name="Up Arrow 16"/>
            <p:cNvSpPr/>
            <p:nvPr/>
          </p:nvSpPr>
          <p:spPr>
            <a:xfrm>
              <a:off x="5314393" y="4863969"/>
              <a:ext cx="45716" cy="58988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90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Remote </a:t>
            </a:r>
            <a:r>
              <a:rPr lang="en-GB" dirty="0"/>
              <a:t>sensing </a:t>
            </a:r>
            <a:r>
              <a:rPr lang="en-GB" dirty="0" smtClean="0"/>
              <a:t>in flood modelling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80832"/>
            <a:ext cx="5544616" cy="4607397"/>
          </a:xfrm>
          <a:prstGeom prst="rect">
            <a:avLst/>
          </a:prstGeom>
        </p:spPr>
      </p:pic>
      <p:sp>
        <p:nvSpPr>
          <p:cNvPr id="1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5526" y="1412776"/>
            <a:ext cx="7290810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2. </a:t>
            </a:r>
            <a:r>
              <a:rPr lang="en-GB" dirty="0" smtClean="0"/>
              <a:t>Current work - Effect </a:t>
            </a:r>
            <a:r>
              <a:rPr lang="en-GB" dirty="0"/>
              <a:t>of DEM resolution in flood modelling –</a:t>
            </a:r>
            <a:r>
              <a:rPr lang="en-GB" dirty="0" smtClean="0"/>
              <a:t>2015 Cockermouth flood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592727" y="1412776"/>
            <a:ext cx="1210568" cy="1906689"/>
            <a:chOff x="4521292" y="4804199"/>
            <a:chExt cx="972747" cy="1532112"/>
          </a:xfrm>
        </p:grpSpPr>
        <p:grpSp>
          <p:nvGrpSpPr>
            <p:cNvPr id="20" name="Group 19"/>
            <p:cNvGrpSpPr/>
            <p:nvPr/>
          </p:nvGrpSpPr>
          <p:grpSpPr>
            <a:xfrm>
              <a:off x="4521292" y="4804199"/>
              <a:ext cx="972747" cy="1532112"/>
              <a:chOff x="-4278175" y="4659590"/>
              <a:chExt cx="972820" cy="153225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9" r="20752"/>
              <a:stretch/>
            </p:blipFill>
            <p:spPr bwMode="auto">
              <a:xfrm>
                <a:off x="-4278175" y="4659590"/>
                <a:ext cx="972820" cy="15322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Rounded Rectangle 22"/>
              <p:cNvSpPr/>
              <p:nvPr/>
            </p:nvSpPr>
            <p:spPr>
              <a:xfrm>
                <a:off x="-3724925" y="5520203"/>
                <a:ext cx="35993" cy="35981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21" name="Up Arrow 20"/>
            <p:cNvSpPr/>
            <p:nvPr/>
          </p:nvSpPr>
          <p:spPr>
            <a:xfrm>
              <a:off x="5314393" y="4863969"/>
              <a:ext cx="45716" cy="58988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30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nfield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3CD1E34-DA77-40CB-8C93-13C891DE814B}" vid="{03CF41D1-CB0A-43A4-A93D-71DE1D3E06D6}"/>
    </a:ext>
  </a:extLst>
</a:theme>
</file>

<file path=ppt/theme/theme2.xml><?xml version="1.0" encoding="utf-8"?>
<a:theme xmlns:a="http://schemas.openxmlformats.org/drawingml/2006/main" name="No Logo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3CD1E34-DA77-40CB-8C93-13C891DE814B}" vid="{5313BE49-815A-4218-B9E0-81DF74AB4A0A}"/>
    </a:ext>
  </a:extLst>
</a:theme>
</file>

<file path=ppt/theme/theme3.xml><?xml version="1.0" encoding="utf-8"?>
<a:theme xmlns:a="http://schemas.openxmlformats.org/drawingml/2006/main" name="Colour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B3CD1E34-DA77-40CB-8C93-13C891DE814B}" vid="{844D591B-5348-4F5F-B81D-963AFC542A7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2428EAC03A342B9BB2F331FEB908A" ma:contentTypeVersion="3" ma:contentTypeDescription="Create a new document." ma:contentTypeScope="" ma:versionID="823a14c264c580be9fd5c5c98da67aa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9D86A-3AF6-48A4-855F-0A95E6AF055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B13EF0-F8D4-4EF1-821C-12748DD7B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2FDF69-5A1A-4E32-A5EE-49837B613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EnvironmentAndAgrifood-Marketing-Template-4x3-01</Template>
  <TotalTime>563</TotalTime>
  <Words>48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Cranfield Master</vt:lpstr>
      <vt:lpstr>No Logo Master</vt:lpstr>
      <vt:lpstr>Coloured slides</vt:lpstr>
      <vt:lpstr>Remote sensing in flood modelling</vt:lpstr>
      <vt:lpstr>Remote sensing in flood modelling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Muthusamy, Mano</dc:creator>
  <cp:lastModifiedBy>Muthusamy, Mano</cp:lastModifiedBy>
  <cp:revision>95</cp:revision>
  <cp:lastPrinted>2014-09-02T09:13:37Z</cp:lastPrinted>
  <dcterms:created xsi:type="dcterms:W3CDTF">2019-08-16T16:10:59Z</dcterms:created>
  <dcterms:modified xsi:type="dcterms:W3CDTF">2019-11-01T12:55:12Z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0x01010005F2428EAC03A342B9BB2F331FEB908A</vt:lpwstr>
  </property>
</Properties>
</file>