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20"/>
  </p:notesMasterIdLst>
  <p:handoutMasterIdLst>
    <p:handoutMasterId r:id="rId21"/>
  </p:handoutMasterIdLst>
  <p:sldIdLst>
    <p:sldId id="337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8" r:id="rId18"/>
    <p:sldId id="289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06D"/>
    <a:srgbClr val="F2F2F2"/>
    <a:srgbClr val="5B7813"/>
    <a:srgbClr val="000000"/>
    <a:srgbClr val="700000"/>
    <a:srgbClr val="0099C4"/>
    <a:srgbClr val="0B294B"/>
    <a:srgbClr val="2F444E"/>
    <a:srgbClr val="354248"/>
    <a:srgbClr val="091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4" autoAdjust="0"/>
    <p:restoredTop sz="73254" autoAdjust="0"/>
  </p:normalViewPr>
  <p:slideViewPr>
    <p:cSldViewPr>
      <p:cViewPr varScale="1">
        <p:scale>
          <a:sx n="54" d="100"/>
          <a:sy n="54" d="100"/>
        </p:scale>
        <p:origin x="1290" y="36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26/02/2019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50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</a:t>
            </a:r>
            <a:r>
              <a:rPr lang="en-GB" baseline="0" dirty="0" smtClean="0"/>
              <a:t> you chose a funder, the template will look different, but the same content should be covered.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Now live demo in DMPonline – talking through the screen for each question, noting answer box, guidance to the right from DCC and CU, and comments area.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NB</a:t>
            </a:r>
            <a:r>
              <a:rPr lang="en-GB" baseline="0" dirty="0" smtClean="0"/>
              <a:t> Generally plans are checked by me, or you can go through the guidance by each question again and make sure it is covered.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Some plans can also be evaluated on your own using a rubric where this is available – namely for specific funder templates used in funding bids, available on the DMP intranet page.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CC-BY image from Flickr by Caleb </a:t>
            </a:r>
            <a:r>
              <a:rPr lang="en-GB" baseline="0" dirty="0" err="1" smtClean="0"/>
              <a:t>Roenigk</a:t>
            </a:r>
            <a:r>
              <a:rPr lang="en-GB" baseline="0" dirty="0" smtClean="0"/>
              <a:t> https://www.flickr.com/photos/crdot/6855538268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CC0 image from </a:t>
            </a:r>
            <a:r>
              <a:rPr lang="en-GB" dirty="0" err="1" smtClean="0"/>
              <a:t>maxpixel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Do email me about any draft plans or arrange a one-to-one; I can review</a:t>
            </a:r>
            <a:r>
              <a:rPr lang="en-GB" baseline="0" dirty="0" smtClean="0"/>
              <a:t> plans or help liaise to resolve any questions/concerns highlighted by the DMP (e.g. around storage, consent, IP,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</a:t>
            </a:r>
            <a:r>
              <a:rPr lang="en-GB" baseline="0" dirty="0" smtClean="0"/>
              <a:t> can also chat to me at our</a:t>
            </a:r>
            <a:r>
              <a:rPr lang="en-GB" dirty="0" smtClean="0"/>
              <a:t> Research Support Stand in the </a:t>
            </a:r>
            <a:r>
              <a:rPr lang="en-GB" dirty="0" smtClean="0"/>
              <a:t>Slim </a:t>
            </a:r>
            <a:r>
              <a:rPr lang="en-GB" dirty="0" smtClean="0"/>
              <a:t>Atrium (12:00-14:00 </a:t>
            </a:r>
            <a:r>
              <a:rPr lang="en-GB" dirty="0" smtClean="0"/>
              <a:t>second Thursday </a:t>
            </a:r>
            <a:r>
              <a:rPr lang="en-GB" dirty="0" smtClean="0"/>
              <a:t>of the month).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5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Now a what-why-how of DMPs.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1. Mandatory for doctoral students registered from 1 October 2016. It’s a document that’s on the checklist for supervisor review meetings, alongside your risk assessment etc..</a:t>
            </a:r>
          </a:p>
          <a:p>
            <a:pPr marL="0" indent="0">
              <a:buNone/>
            </a:pPr>
            <a:r>
              <a:rPr lang="en-GB" baseline="0" dirty="0" smtClean="0"/>
              <a:t>2. And that’s why they’re required by funders and institutions – because they want assurance that you’re planning the appropriate procedures and security.</a:t>
            </a:r>
          </a:p>
          <a:p>
            <a:pPr marL="0" indent="0">
              <a:buNone/>
            </a:pPr>
            <a:r>
              <a:rPr lang="en-GB" baseline="0" dirty="0" smtClean="0"/>
              <a:t>3. They are to benefit you and plan research efficiently and get support early on where needed, so don’t put them off or disregard them.</a:t>
            </a:r>
          </a:p>
          <a:p>
            <a:pPr marL="0" indent="0">
              <a:buNone/>
            </a:pPr>
            <a:r>
              <a:rPr lang="en-GB" baseline="0" dirty="0" smtClean="0"/>
              <a:t>4. You get a DOI, citations, metrics… useful to see what others have done, PhD examples in the RIO journal at http://rio.pensoft.net/articles.php?id=8664&amp;instance_id=3072860</a:t>
            </a:r>
          </a:p>
          <a:p>
            <a:pPr marL="0" indent="0">
              <a:buNone/>
            </a:pPr>
            <a:r>
              <a:rPr lang="en-GB" baseline="0" dirty="0" err="1" smtClean="0"/>
              <a:t>DMPTool’s</a:t>
            </a:r>
            <a:r>
              <a:rPr lang="en-GB" baseline="0" dirty="0" smtClean="0"/>
              <a:t> public DMPs are not peer reviewed; DMPs in the RIO journal have optional peer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Benefits of DMPonline: sharing,</a:t>
            </a:r>
            <a:r>
              <a:rPr lang="en-GB" baseline="0" dirty="0" smtClean="0"/>
              <a:t> collaboration, compliance monitoring, submit for review, can also export and publish.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DMPs are mandatory for doctoral students registered from 1 October 2016. The first draft must be before data collection but this may not be for your initial review.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At supervisory or project review meetings, the DMP should be checked over to see if there are any questions/concerns to address. They can always be referred to me!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Staff: in research, increasingly required when submitting</a:t>
            </a:r>
            <a:r>
              <a:rPr lang="en-GB" baseline="0" dirty="0" smtClean="0"/>
              <a:t> a proposal for funding. E.g. all UKRI councils except EPSRC want one submitted with your proposal; H2020 want a full plan as a deliverable at month 6. Your plan should then be reviewed at each project review meeting to make sure everything’s on track and address any concerns.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9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When you have a split screen option choose ‘create new account’ on the right.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 smtClean="0"/>
              <a:t>www.cranfield.ac.uk</a:t>
            </a:r>
            <a:endParaRPr lang="en-GB" sz="2400" b="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7248525" y="1412778"/>
            <a:ext cx="4535488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Slide Title, Arial Bold 28pt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412776"/>
            <a:ext cx="6696744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24pt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97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6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6696744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24pt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7248525" y="1412777"/>
            <a:ext cx="4535488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24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412776"/>
            <a:ext cx="11377265" cy="4968550"/>
          </a:xfrm>
          <a:prstGeom prst="rect">
            <a:avLst/>
          </a:prstGeom>
        </p:spPr>
        <p:txBody>
          <a:bodyPr numCol="2" spcCol="14400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24pt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24pt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4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 smtClean="0"/>
              <a:t>www.cranfield.ac.uk</a:t>
            </a:r>
            <a:endParaRPr lang="en-GB" sz="2400" b="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 smtClean="0"/>
              <a:t>Sub-header, Arial Bold 28pt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1"/>
            <a:ext cx="11376025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 smtClean="0"/>
              <a:t>Sub-header, Arial Bold 28pt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6696124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1412776"/>
            <a:ext cx="6696124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64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404664"/>
            <a:ext cx="6552108" cy="5760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1137664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 smtClean="0"/>
              <a:t>Sub-header, Arial Bold 28pt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0"/>
            <a:ext cx="11376025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16800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 smtClean="0"/>
              <a:t>Sub-header, Arial Bold 28pt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0"/>
            <a:ext cx="6696124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/>
          </p:nvPr>
        </p:nvSpPr>
        <p:spPr>
          <a:xfrm>
            <a:off x="407989" y="1412776"/>
            <a:ext cx="669612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9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68008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7248525" y="1412778"/>
            <a:ext cx="4535488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Slide Title, Arial Bold 28pt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412776"/>
            <a:ext cx="6696744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24pt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97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28pt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843972" y="6414382"/>
            <a:ext cx="504056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  <p:sldLayoutId id="2147483747" r:id="rId9"/>
    <p:sldLayoutId id="2147483748" r:id="rId10"/>
    <p:sldLayoutId id="2147483749" r:id="rId11"/>
    <p:sldLayoutId id="214748377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28pt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6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4038600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ocrative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cranfield.ac.uk/RDM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ebapps3.cranfield.ac.uk/DATES/Applic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esearchdata@cranfield.ac.uk" TargetMode="External"/><Relationship Id="rId5" Type="http://schemas.openxmlformats.org/officeDocument/2006/relationships/hyperlink" Target="mailto:g.l.parsons@cranfield.ac.uk" TargetMode="External"/><Relationship Id="rId4" Type="http://schemas.openxmlformats.org/officeDocument/2006/relationships/hyperlink" Target="http://bit.ly/RDM-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es.cranfield.ac.uk/Applic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intranet.cranfield.ac.uk/ResearchLearnTeach/EdSupp/CAAS/Pages/DRCD.aspx" TargetMode="External"/><Relationship Id="rId4" Type="http://schemas.openxmlformats.org/officeDocument/2006/relationships/hyperlink" Target="https://moodle.cranfield.ac.uk/RD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mptool.org/public_dm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://rio.pensoft.net/browse_user_collection_documents.php?collection_id=3&amp;journal_id=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mponline.dcc.ac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hyperlink" Target="https://intranet.cranfield.ac.uk/rltp/rdm/Pages/Writing-a-data-management-plan.aspx" TargetMode="External"/><Relationship Id="rId4" Type="http://schemas.openxmlformats.org/officeDocument/2006/relationships/hyperlink" Target="https://intranet.cranfield.ac.uk/rltp/rdm/Documents/Using%20DMPonlin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033543"/>
            <a:ext cx="6598552" cy="54674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87026" y="0"/>
            <a:ext cx="6608388" cy="1772816"/>
          </a:xfrm>
          <a:solidFill>
            <a:srgbClr val="841E2E"/>
          </a:solidFill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RDM 2: Writing </a:t>
            </a:r>
            <a:r>
              <a:rPr lang="en-GB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data management plan</a:t>
            </a:r>
            <a:endParaRPr lang="en-GB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98901" y="5661248"/>
            <a:ext cx="6597774" cy="1224137"/>
          </a:xfrm>
          <a:solidFill>
            <a:srgbClr val="841E2E"/>
          </a:solidFill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Georgina Parsons, </a:t>
            </a:r>
          </a:p>
          <a:p>
            <a:pPr algn="ctr"/>
            <a:r>
              <a:rPr lang="en-GB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Research Data Manager</a:t>
            </a:r>
            <a:endParaRPr lang="en-GB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1371" y="5949280"/>
            <a:ext cx="5167530" cy="7818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solidFill>
                  <a:srgbClr val="841E2E"/>
                </a:solidFill>
              </a:rPr>
              <a:t>April 2019</a:t>
            </a:r>
            <a:endParaRPr lang="en-GB" sz="2400" dirty="0">
              <a:solidFill>
                <a:srgbClr val="841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940" y="2626689"/>
            <a:ext cx="10815636" cy="40827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b="1" dirty="0" smtClean="0">
                <a:solidFill>
                  <a:srgbClr val="0C406D"/>
                </a:solidFill>
              </a:rPr>
              <a:t>Project details: </a:t>
            </a:r>
            <a:r>
              <a:rPr lang="en-US" sz="2600" dirty="0" smtClean="0">
                <a:solidFill>
                  <a:srgbClr val="0C406D"/>
                </a:solidFill>
              </a:rPr>
              <a:t>add any further administrative details e.g. grant number or second contact for your plan.</a:t>
            </a:r>
          </a:p>
          <a:p>
            <a:pPr>
              <a:spcBef>
                <a:spcPts val="1800"/>
              </a:spcBef>
            </a:pPr>
            <a:r>
              <a:rPr lang="en-US" sz="2600" b="1" dirty="0" smtClean="0">
                <a:solidFill>
                  <a:srgbClr val="0C406D"/>
                </a:solidFill>
              </a:rPr>
              <a:t>Plan overview: </a:t>
            </a:r>
            <a:r>
              <a:rPr lang="en-US" sz="2600" dirty="0" smtClean="0">
                <a:solidFill>
                  <a:srgbClr val="0C406D"/>
                </a:solidFill>
              </a:rPr>
              <a:t>this provides an outline of what the DMP will cover.</a:t>
            </a:r>
          </a:p>
          <a:p>
            <a:pPr>
              <a:spcBef>
                <a:spcPts val="1800"/>
              </a:spcBef>
            </a:pPr>
            <a:r>
              <a:rPr lang="en-US" sz="2600" b="1" dirty="0" smtClean="0">
                <a:solidFill>
                  <a:srgbClr val="0C406D"/>
                </a:solidFill>
              </a:rPr>
              <a:t>Write plan: </a:t>
            </a:r>
            <a:r>
              <a:rPr lang="en-US" sz="2600" dirty="0" smtClean="0">
                <a:solidFill>
                  <a:srgbClr val="0C406D"/>
                </a:solidFill>
              </a:rPr>
              <a:t>this is where you write the actual DMP!</a:t>
            </a:r>
          </a:p>
          <a:p>
            <a:pPr>
              <a:spcBef>
                <a:spcPts val="1800"/>
              </a:spcBef>
            </a:pPr>
            <a:r>
              <a:rPr lang="en-US" sz="2600" b="1" dirty="0" smtClean="0">
                <a:solidFill>
                  <a:srgbClr val="0C406D"/>
                </a:solidFill>
              </a:rPr>
              <a:t>Share: </a:t>
            </a:r>
            <a:r>
              <a:rPr lang="en-US" sz="2600" dirty="0" smtClean="0">
                <a:solidFill>
                  <a:srgbClr val="0C406D"/>
                </a:solidFill>
              </a:rPr>
              <a:t>publish your plan, add collaborators (e.g. your supervisor), and request my feedback here.</a:t>
            </a:r>
          </a:p>
          <a:p>
            <a:pPr>
              <a:spcBef>
                <a:spcPts val="1800"/>
              </a:spcBef>
            </a:pPr>
            <a:r>
              <a:rPr lang="en-US" sz="2600" b="1" dirty="0" smtClean="0">
                <a:solidFill>
                  <a:srgbClr val="0C406D"/>
                </a:solidFill>
              </a:rPr>
              <a:t>Download: </a:t>
            </a:r>
            <a:r>
              <a:rPr lang="en-US" sz="2600" dirty="0" smtClean="0">
                <a:solidFill>
                  <a:srgbClr val="0C406D"/>
                </a:solidFill>
              </a:rPr>
              <a:t>download your DMP in csv/html/pdf/text/</a:t>
            </a:r>
            <a:r>
              <a:rPr lang="en-US" sz="2600" dirty="0" err="1" smtClean="0">
                <a:solidFill>
                  <a:srgbClr val="0C406D"/>
                </a:solidFill>
              </a:rPr>
              <a:t>docx</a:t>
            </a:r>
            <a:r>
              <a:rPr lang="en-US" sz="2600" dirty="0">
                <a:solidFill>
                  <a:srgbClr val="0C406D"/>
                </a:solidFill>
              </a:rPr>
              <a:t> </a:t>
            </a:r>
            <a:r>
              <a:rPr lang="en-US" sz="2600" dirty="0" smtClean="0">
                <a:solidFill>
                  <a:srgbClr val="0C406D"/>
                </a:solidFill>
              </a:rPr>
              <a:t>format.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7097" y="327367"/>
            <a:ext cx="10375704" cy="1015663"/>
          </a:xfrm>
          <a:solidFill>
            <a:schemeClr val="bg1">
              <a:lumMod val="95000"/>
            </a:schemeClr>
          </a:solidFill>
          <a:ln>
            <a:solidFill>
              <a:srgbClr val="830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 smtClean="0">
                <a:solidFill>
                  <a:srgbClr val="830E21"/>
                </a:solidFill>
                <a:latin typeface="+mn-lt"/>
                <a:ea typeface="+mn-ea"/>
                <a:cs typeface="+mn-cs"/>
              </a:rPr>
              <a:t> Using </a:t>
            </a:r>
            <a:r>
              <a:rPr lang="en-GB" sz="3600" dirty="0">
                <a:solidFill>
                  <a:srgbClr val="830E21"/>
                </a:solidFill>
                <a:latin typeface="+mn-lt"/>
                <a:ea typeface="+mn-ea"/>
                <a:cs typeface="+mn-cs"/>
              </a:rPr>
              <a:t>DMPonline: plan menu options.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604292"/>
            <a:ext cx="10193196" cy="81382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5360" y="327368"/>
            <a:ext cx="1071736" cy="1015663"/>
          </a:xfrm>
          <a:prstGeom prst="rect">
            <a:avLst/>
          </a:prstGeom>
          <a:solidFill>
            <a:srgbClr val="830E21"/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2</a:t>
            </a:r>
            <a:r>
              <a:rPr lang="en-GB" sz="4400" b="1" dirty="0" smtClean="0">
                <a:solidFill>
                  <a:srgbClr val="EBEBEB"/>
                </a:solidFill>
              </a:rPr>
              <a:t>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9376" y="3140968"/>
            <a:ext cx="11303424" cy="309634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C406D"/>
                </a:solidFill>
              </a:rPr>
              <a:t>Choose ‘Write plan’ and you’ll see eight expandable sections.</a:t>
            </a:r>
          </a:p>
          <a:p>
            <a:r>
              <a:rPr lang="en-US" sz="2800" dirty="0" smtClean="0">
                <a:solidFill>
                  <a:srgbClr val="0C406D"/>
                </a:solidFill>
              </a:rPr>
              <a:t>In each section, you will have one or more questions to answer.</a:t>
            </a:r>
          </a:p>
          <a:p>
            <a:r>
              <a:rPr lang="en-US" sz="2800" dirty="0" smtClean="0">
                <a:solidFill>
                  <a:srgbClr val="0C406D"/>
                </a:solidFill>
              </a:rPr>
              <a:t>Guidance is provided on the right-hand side in tabs (DCC and Cranfield guidance is separate).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dirty="0" smtClean="0">
                <a:solidFill>
                  <a:srgbClr val="0C406D"/>
                </a:solidFill>
              </a:rPr>
              <a:t>I’ll now talk through the screen where you answer the questions.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7097" y="327367"/>
            <a:ext cx="10375704" cy="1015663"/>
          </a:xfrm>
          <a:solidFill>
            <a:schemeClr val="bg1">
              <a:lumMod val="95000"/>
            </a:schemeClr>
          </a:solidFill>
          <a:ln>
            <a:solidFill>
              <a:srgbClr val="830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 smtClean="0">
                <a:solidFill>
                  <a:srgbClr val="830E21"/>
                </a:solidFill>
                <a:latin typeface="+mn-lt"/>
                <a:ea typeface="+mn-ea"/>
                <a:cs typeface="+mn-cs"/>
              </a:rPr>
              <a:t> Using </a:t>
            </a:r>
            <a:r>
              <a:rPr lang="en-GB" sz="3600" dirty="0">
                <a:solidFill>
                  <a:srgbClr val="830E21"/>
                </a:solidFill>
                <a:latin typeface="+mn-lt"/>
                <a:ea typeface="+mn-ea"/>
                <a:cs typeface="+mn-cs"/>
              </a:rPr>
              <a:t>DMPonline: writing your plan.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700808"/>
            <a:ext cx="10193196" cy="81382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447928" y="1700808"/>
            <a:ext cx="2016224" cy="8138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5360" y="327368"/>
            <a:ext cx="1071736" cy="1015663"/>
          </a:xfrm>
          <a:prstGeom prst="rect">
            <a:avLst/>
          </a:prstGeom>
          <a:solidFill>
            <a:srgbClr val="830E21"/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2</a:t>
            </a:r>
            <a:r>
              <a:rPr lang="en-GB" sz="4400" b="1" dirty="0" smtClean="0">
                <a:solidFill>
                  <a:srgbClr val="EBEBEB"/>
                </a:solidFill>
              </a:rPr>
              <a:t>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8"/>
            <a:ext cx="12192000" cy="68606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5523" y="1916832"/>
            <a:ext cx="11457277" cy="4320480"/>
          </a:xfrm>
          <a:solidFill>
            <a:srgbClr val="F2F2F2">
              <a:alpha val="94118"/>
            </a:srgbClr>
          </a:solidFill>
          <a:ln>
            <a:solidFill>
              <a:srgbClr val="5B7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6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You now have time to draft your own DMP.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6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I’ll come round for questions and guidance.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6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When your draft is done, submit it for review (in the ‘share’ tab) and/or share it with your supervisor.</a:t>
            </a:r>
            <a:endParaRPr lang="en-GB" sz="3600" dirty="0">
              <a:solidFill>
                <a:srgbClr val="0C406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736" y="305323"/>
            <a:ext cx="10378064" cy="1015663"/>
          </a:xfrm>
          <a:solidFill>
            <a:schemeClr val="bg1">
              <a:lumMod val="95000"/>
            </a:schemeClr>
          </a:solidFill>
          <a:ln>
            <a:solidFill>
              <a:srgbClr val="5B7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4400" dirty="0" smtClean="0">
                <a:solidFill>
                  <a:srgbClr val="5B7813"/>
                </a:solidFill>
                <a:latin typeface="+mn-lt"/>
                <a:ea typeface="+mn-ea"/>
                <a:cs typeface="+mn-cs"/>
              </a:rPr>
              <a:t> Draft </a:t>
            </a:r>
            <a:r>
              <a:rPr lang="en-GB" sz="4400" dirty="0">
                <a:solidFill>
                  <a:srgbClr val="5B7813"/>
                </a:solidFill>
                <a:latin typeface="+mn-lt"/>
                <a:ea typeface="+mn-ea"/>
                <a:cs typeface="+mn-cs"/>
              </a:rPr>
              <a:t>your own DMP.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5523" y="305324"/>
            <a:ext cx="1071736" cy="1015663"/>
          </a:xfrm>
          <a:prstGeom prst="rect">
            <a:avLst/>
          </a:prstGeom>
          <a:solidFill>
            <a:srgbClr val="5B7813"/>
          </a:solidFill>
          <a:ln>
            <a:solidFill>
              <a:srgbClr val="5B7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</a:t>
            </a:r>
            <a:r>
              <a:rPr lang="en-GB" sz="4400" b="1" dirty="0" smtClean="0">
                <a:solidFill>
                  <a:srgbClr val="EBEBEB"/>
                </a:solidFill>
              </a:rPr>
              <a:t>3.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ze, Puzzle, Riddle, Quiz, Labyrin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5523" y="2420888"/>
            <a:ext cx="11457277" cy="2952328"/>
          </a:xfrm>
          <a:solidFill>
            <a:srgbClr val="F2F2F2">
              <a:alpha val="94118"/>
            </a:srgbClr>
          </a:solidFill>
          <a:ln>
            <a:solidFill>
              <a:srgbClr val="5B7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457200" lvl="1" indent="0">
              <a:buNone/>
            </a:pPr>
            <a:r>
              <a:rPr lang="en-GB" sz="38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Go to </a:t>
            </a:r>
            <a:r>
              <a:rPr lang="en-GB" sz="3800" dirty="0">
                <a:solidFill>
                  <a:srgbClr val="0C406D"/>
                </a:solidFill>
                <a:latin typeface="+mn-lt"/>
                <a:ea typeface="+mn-ea"/>
                <a:cs typeface="+mn-cs"/>
                <a:hlinkClick r:id="rId4"/>
              </a:rPr>
              <a:t>https://</a:t>
            </a:r>
            <a:r>
              <a:rPr lang="en-GB" sz="3800" dirty="0" smtClean="0">
                <a:solidFill>
                  <a:srgbClr val="0C406D"/>
                </a:solidFill>
                <a:latin typeface="+mn-lt"/>
                <a:ea typeface="+mn-ea"/>
                <a:cs typeface="+mn-cs"/>
                <a:hlinkClick r:id="rId4"/>
              </a:rPr>
              <a:t>socrative.com</a:t>
            </a:r>
            <a:r>
              <a:rPr lang="en-GB" sz="3800" dirty="0" smtClean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en-GB" sz="38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login &gt; student login</a:t>
            </a:r>
          </a:p>
          <a:p>
            <a:pPr marL="457200" lvl="1" indent="0">
              <a:buNone/>
            </a:pPr>
            <a:endParaRPr lang="en-GB" sz="3800" dirty="0" smtClean="0">
              <a:solidFill>
                <a:srgbClr val="0C406D"/>
              </a:solidFill>
              <a:latin typeface="+mn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en-GB" sz="3800" dirty="0" smtClean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Room </a:t>
            </a:r>
            <a:r>
              <a:rPr lang="en-GB" sz="38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name: PARSONS7469 &gt; join</a:t>
            </a:r>
            <a:endParaRPr lang="en-GB" sz="3800" dirty="0">
              <a:solidFill>
                <a:srgbClr val="0C406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736" y="305323"/>
            <a:ext cx="10378064" cy="1015663"/>
          </a:xfrm>
          <a:solidFill>
            <a:schemeClr val="bg1">
              <a:lumMod val="95000"/>
            </a:schemeClr>
          </a:solidFill>
          <a:ln>
            <a:solidFill>
              <a:srgbClr val="5B7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4400" dirty="0" smtClean="0">
                <a:solidFill>
                  <a:srgbClr val="5B7813"/>
                </a:solidFill>
                <a:latin typeface="+mn-lt"/>
                <a:ea typeface="+mn-ea"/>
                <a:cs typeface="+mn-cs"/>
              </a:rPr>
              <a:t> Final recap: quiz.</a:t>
            </a:r>
            <a:endParaRPr lang="en-GB" sz="4400" dirty="0">
              <a:solidFill>
                <a:srgbClr val="5B781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523" y="305324"/>
            <a:ext cx="1071736" cy="1015663"/>
          </a:xfrm>
          <a:prstGeom prst="rect">
            <a:avLst/>
          </a:prstGeom>
          <a:solidFill>
            <a:srgbClr val="5B7813"/>
          </a:solidFill>
          <a:ln>
            <a:solidFill>
              <a:srgbClr val="5B7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</a:t>
            </a:r>
            <a:r>
              <a:rPr lang="en-GB" sz="4400" b="1" dirty="0" smtClean="0">
                <a:solidFill>
                  <a:srgbClr val="EBEBEB"/>
                </a:solidFill>
              </a:rPr>
              <a:t>3.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51384" y="1628800"/>
            <a:ext cx="8640960" cy="5040560"/>
          </a:xfrm>
        </p:spPr>
        <p:txBody>
          <a:bodyPr numCol="1">
            <a:noAutofit/>
          </a:bodyPr>
          <a:lstStyle/>
          <a:p>
            <a:pPr marL="0" indent="0">
              <a:spcBef>
                <a:spcPts val="2400"/>
              </a:spcBef>
              <a:spcAft>
                <a:spcPts val="1800"/>
              </a:spcAft>
              <a:buNone/>
            </a:pPr>
            <a:r>
              <a:rPr lang="en-GB" sz="2800" b="1" dirty="0" smtClean="0">
                <a:solidFill>
                  <a:srgbClr val="0099C4"/>
                </a:solidFill>
              </a:rPr>
              <a:t>Intranet: </a:t>
            </a:r>
            <a:r>
              <a:rPr lang="en-GB" sz="2800" dirty="0" smtClean="0">
                <a:solidFill>
                  <a:srgbClr val="0B294B"/>
                </a:solidFill>
              </a:rPr>
              <a:t>Research </a:t>
            </a:r>
            <a:r>
              <a:rPr lang="en-GB" sz="2800" dirty="0">
                <a:solidFill>
                  <a:srgbClr val="0B294B"/>
                </a:solidFill>
              </a:rPr>
              <a:t>&gt; </a:t>
            </a:r>
            <a:r>
              <a:rPr lang="en-GB" sz="2800" dirty="0" smtClean="0">
                <a:solidFill>
                  <a:srgbClr val="0B294B"/>
                </a:solidFill>
              </a:rPr>
              <a:t>Managing your Research &gt; Research Data </a:t>
            </a:r>
            <a:r>
              <a:rPr lang="en-GB" sz="2800" dirty="0">
                <a:solidFill>
                  <a:srgbClr val="0B294B"/>
                </a:solidFill>
              </a:rPr>
              <a:t>Management (</a:t>
            </a:r>
            <a:r>
              <a:rPr lang="en-GB" sz="2800" dirty="0">
                <a:solidFill>
                  <a:srgbClr val="0B294B"/>
                </a:solidFill>
                <a:hlinkClick r:id="rId4"/>
              </a:rPr>
              <a:t>http://bit.ly/RDM-home</a:t>
            </a:r>
            <a:r>
              <a:rPr lang="en-GB" sz="2800" dirty="0">
                <a:solidFill>
                  <a:srgbClr val="0B294B"/>
                </a:solidFill>
              </a:rPr>
              <a:t>)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GB" sz="2800" b="1" dirty="0" smtClean="0">
                <a:solidFill>
                  <a:srgbClr val="0099C4"/>
                </a:solidFill>
              </a:rPr>
              <a:t>Personal support: </a:t>
            </a:r>
            <a:r>
              <a:rPr lang="en-GB" sz="2800" dirty="0">
                <a:solidFill>
                  <a:srgbClr val="0B294B"/>
                </a:solidFill>
              </a:rPr>
              <a:t>Georgina Parsons, 01234 754548 (x4548), </a:t>
            </a:r>
            <a:r>
              <a:rPr lang="en-GB" sz="2800" dirty="0" smtClean="0">
                <a:solidFill>
                  <a:srgbClr val="0B294B"/>
                </a:solidFill>
                <a:hlinkClick r:id="rId5"/>
              </a:rPr>
              <a:t>g.l.parsons@cranfield.ac.uk</a:t>
            </a:r>
            <a:r>
              <a:rPr lang="en-GB" sz="2800" dirty="0" smtClean="0">
                <a:solidFill>
                  <a:srgbClr val="0B294B"/>
                </a:solidFill>
              </a:rPr>
              <a:t>, </a:t>
            </a:r>
            <a:r>
              <a:rPr lang="en-GB" sz="2800" dirty="0" smtClean="0">
                <a:hlinkClick r:id="rId6"/>
              </a:rPr>
              <a:t>researchdata@cranfield.ac.uk</a:t>
            </a:r>
            <a:r>
              <a:rPr lang="en-GB" sz="2800" dirty="0" smtClean="0"/>
              <a:t>. </a:t>
            </a:r>
            <a:r>
              <a:rPr lang="en-GB" sz="2800" dirty="0" smtClean="0">
                <a:solidFill>
                  <a:srgbClr val="0B294B"/>
                </a:solidFill>
              </a:rPr>
              <a:t>Tue-Thur. </a:t>
            </a:r>
          </a:p>
          <a:p>
            <a:pPr>
              <a:spcBef>
                <a:spcPts val="2400"/>
              </a:spcBef>
            </a:pPr>
            <a:r>
              <a:rPr lang="en-GB" sz="2800" b="1" dirty="0" smtClean="0">
                <a:solidFill>
                  <a:srgbClr val="0099C4"/>
                </a:solidFill>
              </a:rPr>
              <a:t>Training:</a:t>
            </a:r>
            <a:r>
              <a:rPr lang="en-GB" sz="2800" dirty="0">
                <a:solidFill>
                  <a:srgbClr val="0B294B"/>
                </a:solidFill>
              </a:rPr>
              <a:t> </a:t>
            </a:r>
            <a:r>
              <a:rPr lang="en-GB" sz="2800" dirty="0" smtClean="0">
                <a:solidFill>
                  <a:srgbClr val="0B294B"/>
                </a:solidFill>
                <a:hlinkClick r:id="rId7"/>
              </a:rPr>
              <a:t>DATES</a:t>
            </a:r>
            <a:r>
              <a:rPr lang="en-GB" sz="2800" dirty="0" smtClean="0">
                <a:solidFill>
                  <a:srgbClr val="0B294B"/>
                </a:solidFill>
              </a:rPr>
              <a:t> for w</a:t>
            </a:r>
            <a:r>
              <a:rPr lang="en-GB" sz="2800" dirty="0" smtClean="0">
                <a:solidFill>
                  <a:srgbClr val="0C406D"/>
                </a:solidFill>
              </a:rPr>
              <a:t>orkshops/webinars; </a:t>
            </a:r>
            <a:br>
              <a:rPr lang="en-GB" sz="2800" dirty="0" smtClean="0">
                <a:solidFill>
                  <a:srgbClr val="0C406D"/>
                </a:solidFill>
              </a:rPr>
            </a:br>
            <a:r>
              <a:rPr lang="en-GB" sz="2800" dirty="0" smtClean="0">
                <a:solidFill>
                  <a:srgbClr val="0C406D"/>
                </a:solidFill>
              </a:rPr>
              <a:t>f</a:t>
            </a:r>
            <a:r>
              <a:rPr lang="en-GB" sz="2800" dirty="0" smtClean="0">
                <a:solidFill>
                  <a:srgbClr val="0B294B"/>
                </a:solidFill>
              </a:rPr>
              <a:t>ull RDM module on VLE at </a:t>
            </a:r>
            <a:r>
              <a:rPr lang="en-GB" sz="2800" dirty="0">
                <a:solidFill>
                  <a:srgbClr val="0B294B"/>
                </a:solidFill>
                <a:hlinkClick r:id="rId8"/>
              </a:rPr>
              <a:t>https://</a:t>
            </a:r>
            <a:r>
              <a:rPr lang="en-GB" sz="2800" dirty="0" smtClean="0">
                <a:solidFill>
                  <a:srgbClr val="0B294B"/>
                </a:solidFill>
                <a:hlinkClick r:id="rId8"/>
              </a:rPr>
              <a:t>moodle.cranfield.ac.uk/RDM</a:t>
            </a:r>
            <a:endParaRPr lang="en-GB" sz="2800" dirty="0" smtClean="0">
              <a:solidFill>
                <a:srgbClr val="0B294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Further help and information</a:t>
            </a:r>
            <a:r>
              <a:rPr lang="en-GB" sz="4400" dirty="0" smtClean="0">
                <a:solidFill>
                  <a:schemeClr val="bg1"/>
                </a:solidFill>
              </a:rPr>
              <a:t>.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/>
              <a:t>Prerequisites and materials</a:t>
            </a:r>
            <a:r>
              <a:rPr lang="en-GB" sz="4400" dirty="0">
                <a:solidFill>
                  <a:schemeClr val="bg1"/>
                </a:solidFill>
              </a:rPr>
              <a:t>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91344" y="1916832"/>
            <a:ext cx="11809312" cy="396044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3600" b="1" dirty="0" smtClean="0">
                <a:solidFill>
                  <a:srgbClr val="0C406D"/>
                </a:solidFill>
              </a:rPr>
              <a:t>Prerequisites: </a:t>
            </a:r>
            <a:br>
              <a:rPr lang="en-GB" sz="3600" b="1" dirty="0" smtClean="0">
                <a:solidFill>
                  <a:srgbClr val="0C406D"/>
                </a:solidFill>
              </a:rPr>
            </a:br>
            <a:r>
              <a:rPr lang="en-GB" sz="3200" dirty="0" smtClean="0">
                <a:solidFill>
                  <a:srgbClr val="0C406D"/>
                </a:solidFill>
              </a:rPr>
              <a:t>You should have attended “RDM 1: Introduction”, via workshop/webinar/VLE. </a:t>
            </a:r>
            <a:r>
              <a:rPr lang="en-GB" sz="3200" dirty="0">
                <a:solidFill>
                  <a:srgbClr val="0C406D"/>
                </a:solidFill>
              </a:rPr>
              <a:t>(</a:t>
            </a:r>
            <a:r>
              <a:rPr lang="en-GB" sz="3200" dirty="0" smtClean="0">
                <a:solidFill>
                  <a:srgbClr val="0C406D"/>
                </a:solidFill>
              </a:rPr>
              <a:t>See </a:t>
            </a:r>
            <a:r>
              <a:rPr lang="en-GB" sz="3200" dirty="0" smtClean="0">
                <a:solidFill>
                  <a:srgbClr val="0C406D"/>
                </a:solidFill>
                <a:hlinkClick r:id="rId3"/>
              </a:rPr>
              <a:t>DATES</a:t>
            </a:r>
            <a:r>
              <a:rPr lang="en-GB" sz="3200" dirty="0" smtClean="0">
                <a:solidFill>
                  <a:srgbClr val="0C406D"/>
                </a:solidFill>
              </a:rPr>
              <a:t> or </a:t>
            </a:r>
            <a:r>
              <a:rPr lang="en-GB" sz="3200" dirty="0" smtClean="0">
                <a:solidFill>
                  <a:srgbClr val="0C406D"/>
                </a:solidFill>
                <a:hlinkClick r:id="rId4"/>
              </a:rPr>
              <a:t>RDM VLE module.</a:t>
            </a:r>
            <a:r>
              <a:rPr lang="en-GB" sz="3200" dirty="0" smtClean="0">
                <a:solidFill>
                  <a:srgbClr val="0C406D"/>
                </a:solidFill>
              </a:rPr>
              <a:t>)</a:t>
            </a:r>
            <a:endParaRPr lang="en-GB" sz="3200" dirty="0">
              <a:solidFill>
                <a:srgbClr val="0C406D"/>
              </a:solidFill>
            </a:endParaRPr>
          </a:p>
          <a:p>
            <a:pPr marL="28575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3600" b="1" dirty="0" smtClean="0">
                <a:solidFill>
                  <a:srgbClr val="0C406D"/>
                </a:solidFill>
              </a:rPr>
              <a:t>Materials: </a:t>
            </a:r>
            <a:br>
              <a:rPr lang="en-GB" sz="3600" b="1" dirty="0" smtClean="0">
                <a:solidFill>
                  <a:srgbClr val="0C406D"/>
                </a:solidFill>
              </a:rPr>
            </a:br>
            <a:r>
              <a:rPr lang="en-GB" sz="3200" dirty="0" smtClean="0">
                <a:solidFill>
                  <a:srgbClr val="0C406D"/>
                </a:solidFill>
              </a:rPr>
              <a:t>Today’s slides are at </a:t>
            </a:r>
            <a:r>
              <a:rPr lang="en-GB" sz="3200" dirty="0" smtClean="0">
                <a:solidFill>
                  <a:srgbClr val="0C406D"/>
                </a:solidFill>
                <a:hlinkClick r:id="rId5"/>
              </a:rPr>
              <a:t>DRCD </a:t>
            </a:r>
            <a:r>
              <a:rPr lang="en-GB" sz="3200" dirty="0">
                <a:solidFill>
                  <a:srgbClr val="0C406D"/>
                </a:solidFill>
                <a:hlinkClick r:id="rId5"/>
              </a:rPr>
              <a:t>intranet </a:t>
            </a:r>
            <a:r>
              <a:rPr lang="en-GB" sz="3200" dirty="0" smtClean="0">
                <a:solidFill>
                  <a:srgbClr val="0C406D"/>
                </a:solidFill>
                <a:hlinkClick r:id="rId5"/>
              </a:rPr>
              <a:t>site</a:t>
            </a:r>
            <a:r>
              <a:rPr lang="en-GB" sz="3200" dirty="0" smtClean="0">
                <a:solidFill>
                  <a:srgbClr val="0C406D"/>
                </a:solidFill>
              </a:rPr>
              <a:t> &gt; Session resources.</a:t>
            </a:r>
            <a:endParaRPr lang="en-GB" sz="3200" dirty="0">
              <a:solidFill>
                <a:srgbClr val="0C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Session plan</a:t>
            </a:r>
            <a:r>
              <a:rPr lang="en-GB" sz="4400" dirty="0" smtClean="0">
                <a:solidFill>
                  <a:schemeClr val="bg1"/>
                </a:solidFill>
              </a:rPr>
              <a:t>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3512" y="2213248"/>
            <a:ext cx="96490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>
                <a:solidFill>
                  <a:srgbClr val="0C406D"/>
                </a:solidFill>
              </a:rPr>
              <a:t> DMPs </a:t>
            </a:r>
            <a:r>
              <a:rPr lang="en-GB" sz="3600" b="1" dirty="0">
                <a:solidFill>
                  <a:srgbClr val="0C406D"/>
                </a:solidFill>
              </a:rPr>
              <a:t>in theory: </a:t>
            </a:r>
            <a:r>
              <a:rPr lang="en-GB" sz="3600" b="1" dirty="0" smtClean="0">
                <a:solidFill>
                  <a:srgbClr val="0C406D"/>
                </a:solidFill>
              </a:rPr>
              <a:t>what</a:t>
            </a:r>
            <a:r>
              <a:rPr lang="en-GB" sz="3600" b="1" dirty="0">
                <a:solidFill>
                  <a:srgbClr val="0C406D"/>
                </a:solidFill>
              </a:rPr>
              <a:t>, whey, how, when?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776" y="2213248"/>
            <a:ext cx="1071736" cy="1015663"/>
          </a:xfrm>
          <a:prstGeom prst="rect">
            <a:avLst/>
          </a:prstGeom>
          <a:solidFill>
            <a:srgbClr val="0C406D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</a:t>
            </a:r>
            <a:r>
              <a:rPr lang="en-GB" sz="4400" b="1" dirty="0" smtClean="0">
                <a:solidFill>
                  <a:srgbClr val="EBEBEB"/>
                </a:solidFill>
              </a:rPr>
              <a:t>1.</a:t>
            </a:r>
            <a:endParaRPr lang="en-GB" sz="4400" b="1" dirty="0">
              <a:solidFill>
                <a:srgbClr val="EBEBE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5128" y="3501008"/>
            <a:ext cx="96490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30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>
                <a:solidFill>
                  <a:srgbClr val="830E21"/>
                </a:solidFill>
              </a:rPr>
              <a:t> Using </a:t>
            </a:r>
            <a:r>
              <a:rPr lang="en-GB" sz="3600" b="1" dirty="0" smtClean="0">
                <a:solidFill>
                  <a:srgbClr val="830E21"/>
                </a:solidFill>
              </a:rPr>
              <a:t>DMPonline: </a:t>
            </a:r>
            <a:r>
              <a:rPr lang="en-GB" sz="3600" b="1" dirty="0" smtClean="0">
                <a:solidFill>
                  <a:srgbClr val="830E21"/>
                </a:solidFill>
              </a:rPr>
              <a:t>introduction/signing up.</a:t>
            </a:r>
            <a:endParaRPr lang="en-GB" sz="3600" b="1" dirty="0">
              <a:solidFill>
                <a:srgbClr val="830E2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92" y="3501008"/>
            <a:ext cx="1071736" cy="1015663"/>
          </a:xfrm>
          <a:prstGeom prst="rect">
            <a:avLst/>
          </a:prstGeom>
          <a:solidFill>
            <a:srgbClr val="830E21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2</a:t>
            </a:r>
            <a:r>
              <a:rPr lang="en-GB" sz="4400" b="1" dirty="0" smtClean="0">
                <a:solidFill>
                  <a:srgbClr val="EBEBEB"/>
                </a:solidFill>
              </a:rPr>
              <a:t>.</a:t>
            </a:r>
            <a:endParaRPr lang="en-GB" sz="4400" b="1" dirty="0">
              <a:solidFill>
                <a:srgbClr val="EBEBE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5128" y="4788768"/>
            <a:ext cx="96490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B7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>
                <a:solidFill>
                  <a:srgbClr val="5B7813"/>
                </a:solidFill>
              </a:rPr>
              <a:t> Draft your own DMP, and final recap.</a:t>
            </a:r>
            <a:endParaRPr lang="en-GB" sz="3600" b="1" dirty="0">
              <a:solidFill>
                <a:srgbClr val="5B781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92" y="4788768"/>
            <a:ext cx="1071736" cy="1015663"/>
          </a:xfrm>
          <a:prstGeom prst="rect">
            <a:avLst/>
          </a:prstGeom>
          <a:solidFill>
            <a:srgbClr val="5B7813"/>
          </a:solidFill>
          <a:ln>
            <a:solidFill>
              <a:srgbClr val="5B7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</a:t>
            </a:r>
            <a:r>
              <a:rPr lang="en-GB" sz="4400" b="1" dirty="0" smtClean="0">
                <a:solidFill>
                  <a:srgbClr val="EBEBEB"/>
                </a:solidFill>
              </a:rPr>
              <a:t>3.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223792" y="2060848"/>
            <a:ext cx="7472999" cy="4104456"/>
          </a:xfrm>
          <a:gradFill flip="none" rotWithShape="1">
            <a:gsLst>
              <a:gs pos="0">
                <a:schemeClr val="bg1"/>
              </a:gs>
              <a:gs pos="500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GB" sz="2800" dirty="0">
                <a:solidFill>
                  <a:srgbClr val="0C406D"/>
                </a:solidFill>
              </a:rPr>
              <a:t>A document setting out how you will approach various aspects of RDM during your project.</a:t>
            </a:r>
          </a:p>
          <a:p>
            <a:pPr>
              <a:spcBef>
                <a:spcPts val="2400"/>
              </a:spcBef>
            </a:pPr>
            <a:r>
              <a:rPr lang="en-GB" sz="2800" dirty="0">
                <a:solidFill>
                  <a:srgbClr val="0C406D"/>
                </a:solidFill>
              </a:rPr>
              <a:t>Usually one to three pages.</a:t>
            </a:r>
          </a:p>
          <a:p>
            <a:pPr>
              <a:spcBef>
                <a:spcPts val="2400"/>
              </a:spcBef>
            </a:pPr>
            <a:r>
              <a:rPr lang="en-GB" sz="2800" dirty="0" smtClean="0">
                <a:solidFill>
                  <a:srgbClr val="0C406D"/>
                </a:solidFill>
              </a:rPr>
              <a:t>A </a:t>
            </a:r>
            <a:r>
              <a:rPr lang="en-GB" sz="2800" dirty="0">
                <a:solidFill>
                  <a:srgbClr val="0C406D"/>
                </a:solidFill>
              </a:rPr>
              <a:t>living document that you </a:t>
            </a:r>
            <a:r>
              <a:rPr lang="en-GB" sz="2800" dirty="0" smtClean="0">
                <a:solidFill>
                  <a:srgbClr val="0C406D"/>
                </a:solidFill>
              </a:rPr>
              <a:t>develop throughout </a:t>
            </a:r>
            <a:r>
              <a:rPr lang="en-GB" sz="2800" dirty="0">
                <a:solidFill>
                  <a:srgbClr val="0C406D"/>
                </a:solidFill>
              </a:rPr>
              <a:t>your </a:t>
            </a:r>
            <a:r>
              <a:rPr lang="en-GB" sz="2800" dirty="0" smtClean="0">
                <a:solidFill>
                  <a:srgbClr val="0C406D"/>
                </a:solidFill>
              </a:rPr>
              <a:t>project and discuss at review meetings.</a:t>
            </a:r>
          </a:p>
          <a:p>
            <a:pPr>
              <a:spcBef>
                <a:spcPts val="2400"/>
              </a:spcBef>
            </a:pPr>
            <a:endParaRPr lang="en-GB" sz="2800" dirty="0">
              <a:solidFill>
                <a:srgbClr val="0C406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36" y="2708920"/>
            <a:ext cx="366288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1736" y="325105"/>
            <a:ext cx="1071736" cy="1015663"/>
          </a:xfrm>
          <a:prstGeom prst="rect">
            <a:avLst/>
          </a:prstGeom>
          <a:solidFill>
            <a:srgbClr val="0C406D"/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</a:t>
            </a:r>
            <a:r>
              <a:rPr lang="en-GB" sz="4400" b="1" dirty="0" smtClean="0">
                <a:solidFill>
                  <a:srgbClr val="EBEBEB"/>
                </a:solidFill>
              </a:rPr>
              <a:t>1.</a:t>
            </a:r>
            <a:endParaRPr lang="en-GB" sz="4400" b="1" dirty="0">
              <a:solidFill>
                <a:srgbClr val="EBEBEB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472" y="325105"/>
            <a:ext cx="10513168" cy="1015663"/>
          </a:xfrm>
          <a:solidFill>
            <a:schemeClr val="bg1">
              <a:lumMod val="95000"/>
            </a:schemeClr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4000" dirty="0" smtClean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 DMPs </a:t>
            </a:r>
            <a:r>
              <a:rPr lang="en-GB" sz="40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in theory: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2653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3472" y="325105"/>
            <a:ext cx="10513167" cy="1015663"/>
          </a:xfrm>
          <a:solidFill>
            <a:schemeClr val="bg1">
              <a:lumMod val="95000"/>
            </a:schemeClr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4000" dirty="0" smtClean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 DMPs </a:t>
            </a:r>
            <a:r>
              <a:rPr lang="en-GB" sz="40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in theory: why do we write them?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79776" y="1988840"/>
            <a:ext cx="7992888" cy="4176464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C406D"/>
                </a:solidFill>
              </a:rPr>
              <a:t>To ensure </a:t>
            </a:r>
            <a:r>
              <a:rPr lang="en-GB" sz="2800" dirty="0">
                <a:solidFill>
                  <a:srgbClr val="0C406D"/>
                </a:solidFill>
              </a:rPr>
              <a:t>compliance with requirements.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C406D"/>
                </a:solidFill>
              </a:rPr>
              <a:t>To </a:t>
            </a:r>
            <a:r>
              <a:rPr lang="en-GB" sz="2800" dirty="0">
                <a:solidFill>
                  <a:srgbClr val="0C406D"/>
                </a:solidFill>
              </a:rPr>
              <a:t>ensure data is handled appropriately </a:t>
            </a:r>
            <a:r>
              <a:rPr lang="en-GB" sz="2800" dirty="0" smtClean="0">
                <a:solidFill>
                  <a:srgbClr val="0C406D"/>
                </a:solidFill>
              </a:rPr>
              <a:t>throughout a </a:t>
            </a:r>
            <a:r>
              <a:rPr lang="en-GB" sz="2800" dirty="0">
                <a:solidFill>
                  <a:srgbClr val="0C406D"/>
                </a:solidFill>
              </a:rPr>
              <a:t>project</a:t>
            </a:r>
            <a:r>
              <a:rPr lang="en-GB" sz="2800" dirty="0" smtClean="0">
                <a:solidFill>
                  <a:srgbClr val="0C406D"/>
                </a:solidFill>
              </a:rPr>
              <a:t>.</a:t>
            </a:r>
            <a:endParaRPr lang="en-GB" sz="2800" dirty="0">
              <a:solidFill>
                <a:srgbClr val="0C406D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C406D"/>
                </a:solidFill>
              </a:rPr>
              <a:t>To </a:t>
            </a:r>
            <a:r>
              <a:rPr lang="en-GB" sz="2800" dirty="0">
                <a:solidFill>
                  <a:srgbClr val="0C406D"/>
                </a:solidFill>
              </a:rPr>
              <a:t>save you </a:t>
            </a:r>
            <a:r>
              <a:rPr lang="en-GB" sz="2800" dirty="0" smtClean="0">
                <a:solidFill>
                  <a:srgbClr val="0C406D"/>
                </a:solidFill>
              </a:rPr>
              <a:t>time.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C406D"/>
                </a:solidFill>
              </a:rPr>
              <a:t>Another </a:t>
            </a:r>
            <a:r>
              <a:rPr lang="en-GB" sz="2800" dirty="0">
                <a:solidFill>
                  <a:srgbClr val="0C406D"/>
                </a:solidFill>
              </a:rPr>
              <a:t>publication to your name</a:t>
            </a:r>
            <a:r>
              <a:rPr lang="en-GB" sz="2800" dirty="0" smtClean="0">
                <a:solidFill>
                  <a:srgbClr val="0C406D"/>
                </a:solidFill>
              </a:rPr>
              <a:t>? </a:t>
            </a:r>
            <a:br>
              <a:rPr lang="en-GB" sz="2800" dirty="0" smtClean="0">
                <a:solidFill>
                  <a:srgbClr val="0C406D"/>
                </a:solidFill>
              </a:rPr>
            </a:br>
            <a:r>
              <a:rPr lang="en-GB" sz="2800" dirty="0" smtClean="0">
                <a:solidFill>
                  <a:srgbClr val="0C406D"/>
                </a:solidFill>
              </a:rPr>
              <a:t>(See the </a:t>
            </a:r>
            <a:r>
              <a:rPr lang="en-GB" sz="2800" dirty="0" err="1" smtClean="0">
                <a:solidFill>
                  <a:srgbClr val="0C406D"/>
                </a:solidFill>
              </a:rPr>
              <a:t>DMPTool’s</a:t>
            </a:r>
            <a:r>
              <a:rPr lang="en-GB" sz="2800" dirty="0" smtClean="0">
                <a:solidFill>
                  <a:srgbClr val="0C406D"/>
                </a:solidFill>
              </a:rPr>
              <a:t> </a:t>
            </a:r>
            <a:r>
              <a:rPr lang="en-GB" sz="2800" dirty="0">
                <a:solidFill>
                  <a:srgbClr val="0C406D"/>
                </a:solidFill>
                <a:hlinkClick r:id="rId3"/>
              </a:rPr>
              <a:t>public DMPs</a:t>
            </a:r>
            <a:r>
              <a:rPr lang="en-GB" sz="2800" dirty="0">
                <a:solidFill>
                  <a:srgbClr val="0C406D"/>
                </a:solidFill>
              </a:rPr>
              <a:t> </a:t>
            </a:r>
            <a:r>
              <a:rPr lang="en-GB" sz="2800" dirty="0" smtClean="0">
                <a:solidFill>
                  <a:srgbClr val="0C406D"/>
                </a:solidFill>
              </a:rPr>
              <a:t>and DMPs in the </a:t>
            </a:r>
            <a:r>
              <a:rPr lang="en-GB" sz="2800" dirty="0">
                <a:solidFill>
                  <a:srgbClr val="0C406D"/>
                </a:solidFill>
                <a:hlinkClick r:id="rId4"/>
              </a:rPr>
              <a:t>RIO </a:t>
            </a:r>
            <a:r>
              <a:rPr lang="en-GB" sz="2800" dirty="0" smtClean="0">
                <a:solidFill>
                  <a:srgbClr val="0C406D"/>
                </a:solidFill>
                <a:hlinkClick r:id="rId4"/>
              </a:rPr>
              <a:t>journal</a:t>
            </a:r>
            <a:r>
              <a:rPr lang="en-GB" sz="2800" dirty="0" smtClean="0">
                <a:solidFill>
                  <a:srgbClr val="0C406D"/>
                </a:solidFill>
              </a:rPr>
              <a:t>.)</a:t>
            </a:r>
            <a:endParaRPr lang="en-GB" sz="2800" b="1" dirty="0">
              <a:solidFill>
                <a:srgbClr val="0C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en-GB" sz="2800" dirty="0" smtClean="0">
              <a:solidFill>
                <a:srgbClr val="0C406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0"/>
          <a:stretch/>
        </p:blipFill>
        <p:spPr bwMode="auto">
          <a:xfrm>
            <a:off x="119337" y="2780928"/>
            <a:ext cx="3816424" cy="19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1736" y="325105"/>
            <a:ext cx="1071736" cy="1015663"/>
          </a:xfrm>
          <a:prstGeom prst="rect">
            <a:avLst/>
          </a:prstGeom>
          <a:solidFill>
            <a:srgbClr val="0C406D"/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</a:t>
            </a:r>
            <a:r>
              <a:rPr lang="en-GB" sz="4400" b="1" dirty="0" smtClean="0">
                <a:solidFill>
                  <a:srgbClr val="EBEBEB"/>
                </a:solidFill>
              </a:rPr>
              <a:t>1.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75720" y="1628800"/>
            <a:ext cx="8352928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dirty="0" smtClean="0">
                <a:solidFill>
                  <a:srgbClr val="0099C4"/>
                </a:solidFill>
              </a:rPr>
              <a:t>Cranfield researchers should use DMPonline:</a:t>
            </a:r>
            <a:endParaRPr lang="en-GB" sz="2800" b="1" dirty="0">
              <a:solidFill>
                <a:srgbClr val="0099C4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solidFill>
                  <a:srgbClr val="0C406D"/>
                </a:solidFill>
              </a:rPr>
              <a:t>We’ll sign up to </a:t>
            </a:r>
            <a:r>
              <a:rPr lang="en-GB" sz="2800" dirty="0" smtClean="0">
                <a:solidFill>
                  <a:srgbClr val="0C406D"/>
                </a:solidFill>
                <a:hlinkClick r:id="rId3"/>
              </a:rPr>
              <a:t>https://</a:t>
            </a:r>
            <a:r>
              <a:rPr lang="en-GB" sz="2800" dirty="0">
                <a:solidFill>
                  <a:srgbClr val="0C406D"/>
                </a:solidFill>
                <a:hlinkClick r:id="rId3"/>
              </a:rPr>
              <a:t>dmponline.dcc.ac.uk</a:t>
            </a:r>
            <a:r>
              <a:rPr lang="en-GB" sz="2800" dirty="0" smtClean="0">
                <a:solidFill>
                  <a:srgbClr val="0C406D"/>
                </a:solidFill>
                <a:hlinkClick r:id="rId3"/>
              </a:rPr>
              <a:t>/</a:t>
            </a:r>
            <a:r>
              <a:rPr lang="en-GB" sz="2800" dirty="0" smtClean="0">
                <a:solidFill>
                  <a:srgbClr val="0C406D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 smtClean="0">
                <a:solidFill>
                  <a:srgbClr val="0C406D"/>
                </a:solidFill>
              </a:rPr>
              <a:t>See also our </a:t>
            </a:r>
            <a:r>
              <a:rPr lang="en-GB" sz="2800" dirty="0">
                <a:solidFill>
                  <a:srgbClr val="0C406D"/>
                </a:solidFill>
                <a:hlinkClick r:id="rId4"/>
              </a:rPr>
              <a:t>Using DMPonline pdf</a:t>
            </a:r>
            <a:r>
              <a:rPr lang="en-GB" sz="2800" dirty="0">
                <a:solidFill>
                  <a:srgbClr val="0C406D"/>
                </a:solidFill>
              </a:rPr>
              <a:t>.</a:t>
            </a:r>
          </a:p>
          <a:p>
            <a:pPr marL="0" indent="0">
              <a:spcBef>
                <a:spcPts val="3000"/>
              </a:spcBef>
              <a:spcAft>
                <a:spcPts val="600"/>
              </a:spcAft>
              <a:buNone/>
            </a:pPr>
            <a:r>
              <a:rPr lang="en-GB" sz="2800" b="1" dirty="0" smtClean="0">
                <a:solidFill>
                  <a:srgbClr val="0099C4"/>
                </a:solidFill>
              </a:rPr>
              <a:t>Occasionally you could use a Word template:</a:t>
            </a:r>
            <a:endParaRPr lang="en-GB" sz="2800" b="1" dirty="0">
              <a:solidFill>
                <a:srgbClr val="0099C4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 smtClean="0">
                <a:solidFill>
                  <a:srgbClr val="0C406D"/>
                </a:solidFill>
              </a:rPr>
              <a:t>Intranet &gt; Research &gt; Research Data Management </a:t>
            </a:r>
            <a:br>
              <a:rPr lang="en-GB" sz="2800" dirty="0" smtClean="0">
                <a:solidFill>
                  <a:srgbClr val="0C406D"/>
                </a:solidFill>
              </a:rPr>
            </a:br>
            <a:r>
              <a:rPr lang="en-GB" sz="2800" dirty="0" smtClean="0">
                <a:solidFill>
                  <a:srgbClr val="0C406D"/>
                </a:solidFill>
              </a:rPr>
              <a:t>&gt; </a:t>
            </a:r>
            <a:r>
              <a:rPr lang="en-GB" sz="2800" dirty="0" smtClean="0">
                <a:solidFill>
                  <a:srgbClr val="0C406D"/>
                </a:solidFill>
                <a:hlinkClick r:id="rId5"/>
              </a:rPr>
              <a:t>Data management plans</a:t>
            </a:r>
            <a:r>
              <a:rPr lang="en-GB" sz="2800" dirty="0" smtClean="0">
                <a:solidFill>
                  <a:srgbClr val="0C406D"/>
                </a:solidFill>
              </a:rPr>
              <a:t> </a:t>
            </a:r>
            <a:br>
              <a:rPr lang="en-GB" sz="2800" dirty="0" smtClean="0">
                <a:solidFill>
                  <a:srgbClr val="0C406D"/>
                </a:solidFill>
              </a:rPr>
            </a:br>
            <a:r>
              <a:rPr lang="en-GB" sz="2800" dirty="0" smtClean="0">
                <a:solidFill>
                  <a:srgbClr val="0C406D"/>
                </a:solidFill>
              </a:rPr>
              <a:t>&gt; Choose a template: EPSRC, STFC, BBSRC, ESRC, H2020, NERC, generic.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3472" y="325105"/>
            <a:ext cx="10513167" cy="1015663"/>
          </a:xfrm>
          <a:solidFill>
            <a:schemeClr val="bg1">
              <a:lumMod val="95000"/>
            </a:schemeClr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4000" dirty="0" smtClean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 DMPs </a:t>
            </a:r>
            <a:r>
              <a:rPr lang="en-GB" sz="40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in theory: how do we write them?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59972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1736" y="325105"/>
            <a:ext cx="1071736" cy="1015663"/>
          </a:xfrm>
          <a:prstGeom prst="rect">
            <a:avLst/>
          </a:prstGeom>
          <a:solidFill>
            <a:srgbClr val="0C406D"/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</a:t>
            </a:r>
            <a:r>
              <a:rPr lang="en-GB" sz="4400" b="1" dirty="0" smtClean="0">
                <a:solidFill>
                  <a:srgbClr val="EBEBEB"/>
                </a:solidFill>
              </a:rPr>
              <a:t>1.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3472" y="325105"/>
            <a:ext cx="10513168" cy="1015663"/>
          </a:xfrm>
          <a:solidFill>
            <a:schemeClr val="bg1">
              <a:lumMod val="95000"/>
            </a:schemeClr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4000" dirty="0" smtClean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 DMPs </a:t>
            </a:r>
            <a:r>
              <a:rPr lang="en-GB" sz="4000" dirty="0">
                <a:solidFill>
                  <a:srgbClr val="0C406D"/>
                </a:solidFill>
                <a:latin typeface="+mn-lt"/>
                <a:ea typeface="+mn-ea"/>
                <a:cs typeface="+mn-cs"/>
              </a:rPr>
              <a:t>in theory: when do we write them?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5" r="5564"/>
          <a:stretch/>
        </p:blipFill>
        <p:spPr>
          <a:xfrm>
            <a:off x="191345" y="2636912"/>
            <a:ext cx="3341172" cy="25202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91744" y="1700808"/>
            <a:ext cx="7632848" cy="489654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en-GB" sz="2800" dirty="0" smtClean="0">
                <a:solidFill>
                  <a:srgbClr val="0C406D"/>
                </a:solidFill>
              </a:rPr>
              <a:t>You must write a DMP before starting to collect data. 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en-GB" sz="2800" dirty="0" smtClean="0">
                <a:solidFill>
                  <a:srgbClr val="0C406D"/>
                </a:solidFill>
              </a:rPr>
              <a:t>For doctoral students, the DMP is on the checklist at supervisory review meetings.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en-GB" sz="2800" dirty="0" smtClean="0">
                <a:solidFill>
                  <a:srgbClr val="0C406D"/>
                </a:solidFill>
              </a:rPr>
              <a:t>The DMP should be regularly reviewed and updated at key points, e.g. if you identify a new dataset you will create/use.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endParaRPr lang="en-GB" sz="2800" dirty="0">
              <a:solidFill>
                <a:srgbClr val="0C4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736" y="325105"/>
            <a:ext cx="1071736" cy="1015663"/>
          </a:xfrm>
          <a:prstGeom prst="rect">
            <a:avLst/>
          </a:prstGeom>
          <a:solidFill>
            <a:srgbClr val="0C406D"/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</a:t>
            </a:r>
            <a:r>
              <a:rPr lang="en-GB" sz="4400" b="1" dirty="0" smtClean="0">
                <a:solidFill>
                  <a:srgbClr val="EBEBEB"/>
                </a:solidFill>
              </a:rPr>
              <a:t>1.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5468" y="1738908"/>
            <a:ext cx="6408712" cy="446449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600" dirty="0" smtClean="0">
                <a:solidFill>
                  <a:srgbClr val="0C406D"/>
                </a:solidFill>
              </a:rPr>
              <a:t>Go </a:t>
            </a:r>
            <a:r>
              <a:rPr lang="en-US" sz="2600" dirty="0">
                <a:solidFill>
                  <a:srgbClr val="0C406D"/>
                </a:solidFill>
              </a:rPr>
              <a:t>to </a:t>
            </a:r>
            <a:r>
              <a:rPr lang="en-US" sz="2600" u="sng" dirty="0">
                <a:solidFill>
                  <a:srgbClr val="0C406D"/>
                </a:solidFill>
                <a:hlinkClick r:id="rId3"/>
              </a:rPr>
              <a:t>https://dmponline.dcc.ac.uk/</a:t>
            </a:r>
            <a:r>
              <a:rPr lang="en-US" sz="2600" dirty="0">
                <a:solidFill>
                  <a:srgbClr val="0C406D"/>
                </a:solidFill>
              </a:rPr>
              <a:t> and choose ‘sign </a:t>
            </a:r>
            <a:r>
              <a:rPr lang="en-US" sz="2600" dirty="0" smtClean="0">
                <a:solidFill>
                  <a:srgbClr val="0C406D"/>
                </a:solidFill>
              </a:rPr>
              <a:t>in with institutional credentials’.</a:t>
            </a:r>
          </a:p>
          <a:p>
            <a:pPr marL="457200" indent="-457200">
              <a:buAutoNum type="arabicPeriod"/>
            </a:pPr>
            <a:r>
              <a:rPr lang="en-US" sz="2600" dirty="0" smtClean="0">
                <a:solidFill>
                  <a:srgbClr val="0C406D"/>
                </a:solidFill>
              </a:rPr>
              <a:t>Enter your Cranfield username and password.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600" dirty="0" smtClean="0">
                <a:solidFill>
                  <a:srgbClr val="0C406D"/>
                </a:solidFill>
              </a:rPr>
              <a:t>The first time you do this, you need to fill in the form for a new account. Although you must enter a password, you will sign in using institutional credentials in future.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7096" y="333913"/>
            <a:ext cx="10405793" cy="1009117"/>
          </a:xfrm>
          <a:solidFill>
            <a:schemeClr val="bg1">
              <a:lumMod val="95000"/>
            </a:schemeClr>
          </a:solidFill>
          <a:ln>
            <a:solidFill>
              <a:srgbClr val="830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 smtClean="0">
                <a:solidFill>
                  <a:srgbClr val="830E21"/>
                </a:solidFill>
                <a:latin typeface="+mn-lt"/>
                <a:ea typeface="+mn-ea"/>
                <a:cs typeface="+mn-cs"/>
              </a:rPr>
              <a:t> Using </a:t>
            </a:r>
            <a:r>
              <a:rPr lang="en-GB" sz="3600" dirty="0">
                <a:solidFill>
                  <a:srgbClr val="830E21"/>
                </a:solidFill>
                <a:latin typeface="+mn-lt"/>
                <a:ea typeface="+mn-ea"/>
                <a:cs typeface="+mn-cs"/>
              </a:rPr>
              <a:t>DMPonline: accessing and signing up.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20137" y="1518389"/>
            <a:ext cx="4492752" cy="5222979"/>
            <a:chOff x="7320137" y="1374373"/>
            <a:chExt cx="4492752" cy="52229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0137" y="1374373"/>
              <a:ext cx="4492752" cy="522297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00652" y="5661248"/>
              <a:ext cx="4284000" cy="64807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5360" y="327368"/>
            <a:ext cx="1071736" cy="1015663"/>
          </a:xfrm>
          <a:prstGeom prst="rect">
            <a:avLst/>
          </a:prstGeom>
          <a:solidFill>
            <a:srgbClr val="830E21"/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2</a:t>
            </a:r>
            <a:r>
              <a:rPr lang="en-GB" sz="4400" b="1" dirty="0" smtClean="0">
                <a:solidFill>
                  <a:srgbClr val="EBEBEB"/>
                </a:solidFill>
              </a:rPr>
              <a:t>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9376" y="3140968"/>
            <a:ext cx="10009112" cy="33123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smtClean="0">
                <a:solidFill>
                  <a:srgbClr val="0C406D"/>
                </a:solidFill>
              </a:rPr>
              <a:t>Choose ‘Create plans’ from the menu bar at the top.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rgbClr val="0C406D"/>
                </a:solidFill>
              </a:rPr>
              <a:t>Enter your research project title.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rgbClr val="0C406D"/>
                </a:solidFill>
              </a:rPr>
              <a:t>Choose Cranfield University as your </a:t>
            </a:r>
            <a:r>
              <a:rPr lang="en-US" sz="2600" dirty="0" err="1" smtClean="0">
                <a:solidFill>
                  <a:srgbClr val="0C406D"/>
                </a:solidFill>
              </a:rPr>
              <a:t>organisation</a:t>
            </a:r>
            <a:r>
              <a:rPr lang="en-US" sz="2600" dirty="0" smtClean="0">
                <a:solidFill>
                  <a:srgbClr val="0C406D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rgbClr val="0C406D"/>
                </a:solidFill>
              </a:rPr>
              <a:t>Tick </a:t>
            </a:r>
            <a:r>
              <a:rPr lang="en-US" sz="2600" dirty="0">
                <a:solidFill>
                  <a:srgbClr val="0C406D"/>
                </a:solidFill>
              </a:rPr>
              <a:t>the ‘no funder’ box </a:t>
            </a:r>
            <a:r>
              <a:rPr lang="en-US" sz="2600" dirty="0" smtClean="0">
                <a:solidFill>
                  <a:srgbClr val="0C406D"/>
                </a:solidFill>
              </a:rPr>
              <a:t>(or choose a funder if relevant).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C406D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C406D"/>
                </a:solidFill>
              </a:rPr>
              <a:t>In this session, we are using the ‘no funder’ template.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7096" y="327367"/>
            <a:ext cx="10377535" cy="1015663"/>
          </a:xfrm>
          <a:solidFill>
            <a:schemeClr val="bg1">
              <a:lumMod val="95000"/>
            </a:schemeClr>
          </a:solidFill>
          <a:ln>
            <a:solidFill>
              <a:srgbClr val="830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 smtClean="0">
                <a:solidFill>
                  <a:srgbClr val="830E21"/>
                </a:solidFill>
                <a:latin typeface="+mn-lt"/>
                <a:ea typeface="+mn-ea"/>
                <a:cs typeface="+mn-cs"/>
              </a:rPr>
              <a:t> Using </a:t>
            </a:r>
            <a:r>
              <a:rPr lang="en-GB" sz="3600" dirty="0">
                <a:solidFill>
                  <a:srgbClr val="830E21"/>
                </a:solidFill>
                <a:latin typeface="+mn-lt"/>
                <a:ea typeface="+mn-ea"/>
                <a:cs typeface="+mn-cs"/>
              </a:rPr>
              <a:t>DMPonline: creating a new plan.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9376" y="1810916"/>
            <a:ext cx="8818884" cy="681980"/>
            <a:chOff x="1559496" y="1767880"/>
            <a:chExt cx="8818884" cy="681980"/>
          </a:xfrm>
        </p:grpSpPr>
        <p:pic>
          <p:nvPicPr>
            <p:cNvPr id="9" name="Pictur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59496" y="1767880"/>
              <a:ext cx="8818884" cy="68198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Oval 1"/>
            <p:cNvSpPr/>
            <p:nvPr/>
          </p:nvSpPr>
          <p:spPr>
            <a:xfrm>
              <a:off x="6071081" y="1767880"/>
              <a:ext cx="1512168" cy="68198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335360" y="327368"/>
            <a:ext cx="1071736" cy="1015663"/>
          </a:xfrm>
          <a:prstGeom prst="rect">
            <a:avLst/>
          </a:prstGeom>
          <a:solidFill>
            <a:srgbClr val="830E21"/>
          </a:solidFill>
          <a:ln>
            <a:solidFill>
              <a:srgbClr val="0C4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EBEBEB"/>
                </a:solidFill>
              </a:rPr>
              <a:t> 2</a:t>
            </a:r>
            <a:r>
              <a:rPr lang="en-GB" sz="4400" b="1" dirty="0" smtClean="0">
                <a:solidFill>
                  <a:srgbClr val="EBEBEB"/>
                </a:solidFill>
              </a:rPr>
              <a:t>.</a:t>
            </a:r>
            <a:endParaRPr lang="en-GB" sz="4400" b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w to write a data management plan - webinar -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-Template-16x9-01.potx" id="{908C94E3-22C6-4139-A6A3-B2A09E70D943}" vid="{B30CC2CE-3C96-45D2-ACF9-C202AF0CEE72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-Template-16x9-01.potx" id="{908C94E3-22C6-4139-A6A3-B2A09E70D943}" vid="{3B0D724B-6366-4764-9467-40AC6B8BC7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9A780F40D6D43967DF6A0E4BBBC14" ma:contentTypeVersion="0" ma:contentTypeDescription="Create a new document." ma:contentTypeScope="" ma:versionID="c2295de274b44689669e8326170633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1C7230-9931-45A5-A668-BA56404A6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How to write a data management plan - webinar - 16x9</Template>
  <TotalTime>1040</TotalTime>
  <Words>1176</Words>
  <Application>Microsoft Office PowerPoint</Application>
  <PresentationFormat>Widescreen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How to write a data management plan - webinar - 16x9</vt:lpstr>
      <vt:lpstr>No Logo Master</vt:lpstr>
      <vt:lpstr>PowerPoint Presentation</vt:lpstr>
      <vt:lpstr>Prerequisites and materials.</vt:lpstr>
      <vt:lpstr>Session plan.</vt:lpstr>
      <vt:lpstr> DMPs in theory: what are they?</vt:lpstr>
      <vt:lpstr> DMPs in theory: why do we write them?</vt:lpstr>
      <vt:lpstr> DMPs in theory: how do we write them?</vt:lpstr>
      <vt:lpstr> DMPs in theory: when do we write them? </vt:lpstr>
      <vt:lpstr> Using DMPonline: accessing and signing up.</vt:lpstr>
      <vt:lpstr> Using DMPonline: creating a new plan.</vt:lpstr>
      <vt:lpstr> Using DMPonline: plan menu options.</vt:lpstr>
      <vt:lpstr> Using DMPonline: writing your plan.</vt:lpstr>
      <vt:lpstr> Draft your own DMP.</vt:lpstr>
      <vt:lpstr> Final recap: quiz.</vt:lpstr>
      <vt:lpstr>Further help and information.</vt:lpstr>
    </vt:vector>
  </TitlesOfParts>
  <Company>Cranfield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DMP (DRCD)</dc:title>
  <dc:creator>"%username%"</dc:creator>
  <cp:lastModifiedBy>Parsons, Georgina</cp:lastModifiedBy>
  <cp:revision>83</cp:revision>
  <cp:lastPrinted>2014-09-02T09:13:37Z</cp:lastPrinted>
  <dcterms:created xsi:type="dcterms:W3CDTF">2016-12-14T10:25:10Z</dcterms:created>
  <dcterms:modified xsi:type="dcterms:W3CDTF">2019-02-26T14:22:19Z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0x01010029F9A780F40D6D43967DF6A0E4BBBC14</vt:lpwstr>
  </property>
</Properties>
</file>